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7" r:id="rId3"/>
    <p:sldId id="257" r:id="rId4"/>
    <p:sldId id="268" r:id="rId5"/>
    <p:sldId id="258" r:id="rId6"/>
    <p:sldId id="269" r:id="rId7"/>
    <p:sldId id="270" r:id="rId8"/>
    <p:sldId id="259" r:id="rId9"/>
    <p:sldId id="271" r:id="rId10"/>
    <p:sldId id="300" r:id="rId11"/>
    <p:sldId id="272" r:id="rId12"/>
    <p:sldId id="273" r:id="rId13"/>
    <p:sldId id="274" r:id="rId14"/>
    <p:sldId id="301" r:id="rId15"/>
    <p:sldId id="305" r:id="rId16"/>
    <p:sldId id="277" r:id="rId17"/>
    <p:sldId id="279" r:id="rId18"/>
    <p:sldId id="306" r:id="rId19"/>
    <p:sldId id="280" r:id="rId20"/>
    <p:sldId id="281" r:id="rId21"/>
    <p:sldId id="282" r:id="rId22"/>
    <p:sldId id="283" r:id="rId23"/>
    <p:sldId id="278" r:id="rId24"/>
    <p:sldId id="284" r:id="rId25"/>
    <p:sldId id="302" r:id="rId26"/>
    <p:sldId id="307" r:id="rId27"/>
    <p:sldId id="308" r:id="rId28"/>
    <p:sldId id="297" r:id="rId29"/>
    <p:sldId id="296" r:id="rId30"/>
    <p:sldId id="298" r:id="rId31"/>
    <p:sldId id="299" r:id="rId32"/>
    <p:sldId id="285" r:id="rId33"/>
    <p:sldId id="304" r:id="rId34"/>
    <p:sldId id="286" r:id="rId35"/>
    <p:sldId id="288" r:id="rId36"/>
    <p:sldId id="287" r:id="rId37"/>
    <p:sldId id="291" r:id="rId38"/>
    <p:sldId id="289" r:id="rId39"/>
    <p:sldId id="309" r:id="rId40"/>
    <p:sldId id="310" r:id="rId41"/>
    <p:sldId id="311" r:id="rId42"/>
    <p:sldId id="312" r:id="rId43"/>
    <p:sldId id="290" r:id="rId44"/>
    <p:sldId id="292" r:id="rId45"/>
    <p:sldId id="294" r:id="rId46"/>
    <p:sldId id="295" r:id="rId47"/>
    <p:sldId id="293" r:id="rId48"/>
    <p:sldId id="266" r:id="rId4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3002"/>
    <a:srgbClr val="FF66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133"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任意多边形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任意多边形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lstStyle>
          <a:p>
            <a:fld id="{530820CF-B880-4189-942D-D702A7CBA730}" type="datetimeFigureOut">
              <a:rPr lang="zh-CN" altLang="en-US" smtClean="0"/>
              <a:pPr/>
              <a:t>2019/5/30 Thursday</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2019/5/30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2019/5/30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2019/5/30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标题 6"/>
          <p:cNvSpPr>
            <a:spLocks noGrp="1"/>
          </p:cNvSpPr>
          <p:nvPr>
            <p:ph type="title"/>
          </p:nvPr>
        </p:nvSpPr>
        <p:spPr/>
        <p:txBody>
          <a:bodyPr rtlCol="0"/>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2019/5/30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2019/5/30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标题 7"/>
          <p:cNvSpPr>
            <a:spLocks noGrp="1"/>
          </p:cNvSpPr>
          <p:nvPr>
            <p:ph type="title"/>
          </p:nvPr>
        </p:nvSpPr>
        <p:spPr/>
        <p:txBody>
          <a:bodyPr rtlCol="0"/>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2019/5/30 Thursday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pPr/>
              <a:t>2019/5/30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6" name="标题 5"/>
          <p:cNvSpPr>
            <a:spLocks noGrp="1"/>
          </p:cNvSpPr>
          <p:nvPr>
            <p:ph type="title"/>
          </p:nvPr>
        </p:nvSpPr>
        <p:spPr/>
        <p:txBody>
          <a:bodyPr rtlCol="0"/>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2019/5/30 Thursday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p>
            <a:fld id="{530820CF-B880-4189-942D-D702A7CBA730}" type="datetimeFigureOut">
              <a:rPr lang="zh-CN" altLang="en-US" smtClean="0"/>
              <a:pPr/>
              <a:t>2019/5/30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lstStyle>
          <a:p>
            <a:fld id="{530820CF-B880-4189-942D-D702A7CBA730}" type="datetimeFigureOut">
              <a:rPr lang="zh-CN" altLang="en-US" smtClean="0"/>
              <a:pPr/>
              <a:t>2019/5/30 Thursday</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lstStyle>
          <a:p>
            <a:fld id="{0C913308-F349-4B6D-A68A-DD1791B4A57B}"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zh-CN" altLang="en-US" smtClean="0"/>
              <a:t>单击此处编辑母版标题样式</a:t>
            </a:r>
            <a:endParaRPr kumimoji="0" lang="en-US"/>
          </a:p>
        </p:txBody>
      </p:sp>
      <p:sp>
        <p:nvSpPr>
          <p:cNvPr id="8" name="任意多边形 7"/>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任意多边形 8"/>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任意多边形 11"/>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530820CF-B880-4189-942D-D702A7CBA730}" type="datetimeFigureOut">
              <a:rPr lang="zh-CN" altLang="en-US" smtClean="0"/>
              <a:pPr/>
              <a:t>2019/5/30 Thursday</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baidu.com/s?wd=%E5%9F%8E%E5%B8%82%E5%8A%9F%E8%83%BD&amp;tn=SE_PcZhidaonwhc_ngpagmjz&amp;rsv_dl=gh_pc_zhidao" TargetMode="External"/><Relationship Id="rId7" Type="http://schemas.openxmlformats.org/officeDocument/2006/relationships/hyperlink" Target="https://www.baidu.com/s?wd=%E7%A4%BE%E4%BC%9A%E8%B5%84%E6%9C%AC&amp;tn=SE_PcZhidaonwhc_ngpagmjz&amp;rsv_dl=gh_pc_zhidao" TargetMode="External"/><Relationship Id="rId2" Type="http://schemas.openxmlformats.org/officeDocument/2006/relationships/hyperlink" Target="https://www.baidu.com/s?wd=%E7%BB%BC%E5%90%88%E7%AE%A1%E5%BB%8A&amp;tn=SE_PcZhidaonwhc_ngpagmjz&amp;rsv_dl=gh_pc_zhidao" TargetMode="External"/><Relationship Id="rId1" Type="http://schemas.openxmlformats.org/officeDocument/2006/relationships/slideLayout" Target="../slideLayouts/slideLayout2.xml"/><Relationship Id="rId6" Type="http://schemas.openxmlformats.org/officeDocument/2006/relationships/hyperlink" Target="https://www.baidu.com/s?wd=%E5%85%AC%E5%85%B1%E4%BA%A7%E5%93%81&amp;tn=SE_PcZhidaonwhc_ngpagmjz&amp;rsv_dl=gh_pc_zhidao" TargetMode="External"/><Relationship Id="rId5" Type="http://schemas.openxmlformats.org/officeDocument/2006/relationships/hyperlink" Target="https://www.baidu.com/s?wd=%E6%89%BF%E8%BD%BD%E8%83%BD%E5%8A%9B&amp;tn=SE_PcZhidaonwhc_ngpagmjz&amp;rsv_dl=gh_pc_zhidao" TargetMode="External"/><Relationship Id="rId4" Type="http://schemas.openxmlformats.org/officeDocument/2006/relationships/hyperlink" Target="https://www.baidu.com/s?wd=%E5%9F%8E%E5%B8%82%E6%99%AF%E8%A7%82&amp;tn=SE_PcZhidaonwhc_ngpagmjz&amp;rsv_dl=gh_pc_zhida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o188.com/tag/17024.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99592" y="1340768"/>
            <a:ext cx="6984776" cy="1152128"/>
          </a:xfrm>
        </p:spPr>
        <p:txBody>
          <a:bodyPr>
            <a:noAutofit/>
          </a:bodyPr>
          <a:lstStyle/>
          <a:p>
            <a:r>
              <a:rPr lang="zh-CN" altLang="zh-CN" sz="4400" dirty="0" smtClean="0">
                <a:solidFill>
                  <a:srgbClr val="FF0000"/>
                </a:solidFill>
                <a:effectLst/>
              </a:rPr>
              <a:t>城市地下综合管廊施工技术</a:t>
            </a:r>
            <a:endParaRPr lang="zh-CN" altLang="zh-CN" sz="4400" dirty="0">
              <a:solidFill>
                <a:srgbClr val="FF0000"/>
              </a:solidFill>
              <a:effectLst/>
            </a:endParaRPr>
          </a:p>
        </p:txBody>
      </p:sp>
      <p:sp>
        <p:nvSpPr>
          <p:cNvPr id="3" name="副标题 2"/>
          <p:cNvSpPr>
            <a:spLocks noGrp="1"/>
          </p:cNvSpPr>
          <p:nvPr>
            <p:ph type="subTitle" idx="1"/>
          </p:nvPr>
        </p:nvSpPr>
        <p:spPr>
          <a:xfrm>
            <a:off x="251520" y="3717032"/>
            <a:ext cx="8515672" cy="672480"/>
          </a:xfrm>
        </p:spPr>
        <p:txBody>
          <a:bodyPr>
            <a:normAutofit/>
          </a:bodyPr>
          <a:lstStyle/>
          <a:p>
            <a:pPr algn="ctr"/>
            <a:r>
              <a:rPr lang="zh-CN" altLang="en-US" sz="2800" b="1" dirty="0" smtClean="0">
                <a:solidFill>
                  <a:srgbClr val="002060"/>
                </a:solidFill>
              </a:rPr>
              <a:t>西安兴业建设监理有限责任公</a:t>
            </a:r>
            <a:r>
              <a:rPr lang="zh-CN" altLang="en-US" sz="2800" b="1" smtClean="0">
                <a:solidFill>
                  <a:srgbClr val="002060"/>
                </a:solidFill>
              </a:rPr>
              <a:t>司第八监理处</a:t>
            </a:r>
            <a:endParaRPr lang="zh-CN" altLang="en-US" sz="2800" b="1" dirty="0">
              <a:solidFill>
                <a:srgbClr val="002060"/>
              </a:solidFill>
            </a:endParaRPr>
          </a:p>
        </p:txBody>
      </p:sp>
      <p:sp>
        <p:nvSpPr>
          <p:cNvPr id="4" name="矩形 3"/>
          <p:cNvSpPr/>
          <p:nvPr/>
        </p:nvSpPr>
        <p:spPr>
          <a:xfrm>
            <a:off x="4860032" y="5661248"/>
            <a:ext cx="295232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rPr>
              <a:t>主讲人：吴素梅</a:t>
            </a:r>
            <a:endParaRPr lang="zh-CN" altLang="en-US" sz="2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57133542290bb6d489efbbfb1de6db0.jpg"/>
          <p:cNvPicPr>
            <a:picLocks noChangeAspect="1" noChangeArrowheads="1"/>
          </p:cNvPicPr>
          <p:nvPr/>
        </p:nvPicPr>
        <p:blipFill>
          <a:blip r:embed="rId2" cstate="print"/>
          <a:srcRect/>
          <a:stretch>
            <a:fillRect/>
          </a:stretch>
        </p:blipFill>
        <p:spPr bwMode="auto">
          <a:xfrm>
            <a:off x="323528" y="332656"/>
            <a:ext cx="8410543" cy="4608512"/>
          </a:xfrm>
          <a:prstGeom prst="rect">
            <a:avLst/>
          </a:prstGeom>
          <a:noFill/>
        </p:spPr>
      </p:pic>
      <p:sp>
        <p:nvSpPr>
          <p:cNvPr id="4" name="TextBox 3"/>
          <p:cNvSpPr txBox="1"/>
          <p:nvPr/>
        </p:nvSpPr>
        <p:spPr>
          <a:xfrm>
            <a:off x="3491880" y="5373216"/>
            <a:ext cx="2031325" cy="369332"/>
          </a:xfrm>
          <a:prstGeom prst="rect">
            <a:avLst/>
          </a:prstGeom>
          <a:noFill/>
        </p:spPr>
        <p:txBody>
          <a:bodyPr wrap="none" rtlCol="0">
            <a:spAutoFit/>
          </a:bodyPr>
          <a:lstStyle/>
          <a:p>
            <a:r>
              <a:rPr lang="zh-CN" altLang="en-US" dirty="0" smtClean="0"/>
              <a:t>西二环管廊综合仓</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79512" y="1196752"/>
            <a:ext cx="8784976" cy="5400600"/>
          </a:xfrm>
        </p:spPr>
        <p:txBody>
          <a:bodyPr>
            <a:normAutofit fontScale="92500" lnSpcReduction="20000"/>
          </a:bodyPr>
          <a:lstStyle/>
          <a:p>
            <a:pPr>
              <a:lnSpc>
                <a:spcPct val="150000"/>
              </a:lnSpc>
            </a:pPr>
            <a:r>
              <a:rPr lang="zh-CN" altLang="en-US" sz="3900" b="1" dirty="0" smtClean="0">
                <a:solidFill>
                  <a:srgbClr val="FF0000"/>
                </a:solidFill>
              </a:rPr>
              <a:t>优点：</a:t>
            </a:r>
            <a:endParaRPr lang="en-US" altLang="zh-CN" sz="3900" b="1" dirty="0" smtClean="0">
              <a:solidFill>
                <a:srgbClr val="FF0000"/>
              </a:solidFill>
            </a:endParaRPr>
          </a:p>
          <a:p>
            <a:pPr>
              <a:lnSpc>
                <a:spcPct val="150000"/>
              </a:lnSpc>
              <a:buNone/>
            </a:pPr>
            <a:r>
              <a:rPr lang="en-US" altLang="zh-CN" sz="3000" dirty="0" smtClean="0"/>
              <a:t>         </a:t>
            </a:r>
            <a:r>
              <a:rPr lang="zh-CN" altLang="zh-CN" sz="3000" dirty="0" smtClean="0"/>
              <a:t>城市地下</a:t>
            </a:r>
            <a:r>
              <a:rPr lang="en-US" altLang="zh-CN" sz="3000" dirty="0" err="1" smtClean="0">
                <a:hlinkClick r:id="rId2"/>
              </a:rPr>
              <a:t>综合管廊</a:t>
            </a:r>
            <a:r>
              <a:rPr lang="zh-CN" altLang="zh-CN" sz="3000" dirty="0" smtClean="0"/>
              <a:t>建设，统筹各类市政管线规划、建设和管理。解决反复开挖路面、架空线网密集、管线事故频发等问题，大大节约了城市用地。有利于保障城市安全、完善</a:t>
            </a:r>
            <a:r>
              <a:rPr lang="en-US" altLang="zh-CN" sz="3000" dirty="0" err="1" smtClean="0">
                <a:hlinkClick r:id="rId3"/>
              </a:rPr>
              <a:t>城市功能</a:t>
            </a:r>
            <a:r>
              <a:rPr lang="zh-CN" altLang="zh-CN" sz="3000" dirty="0" smtClean="0"/>
              <a:t>、美化</a:t>
            </a:r>
            <a:r>
              <a:rPr lang="en-US" altLang="zh-CN" sz="3000" dirty="0" err="1" smtClean="0">
                <a:hlinkClick r:id="rId4"/>
              </a:rPr>
              <a:t>城市景观</a:t>
            </a:r>
            <a:r>
              <a:rPr lang="zh-CN" altLang="zh-CN" sz="3000" dirty="0" smtClean="0"/>
              <a:t>、促进城市集约高效和转型发展。有利于提高城市综合</a:t>
            </a:r>
            <a:r>
              <a:rPr lang="en-US" altLang="zh-CN" sz="3000" dirty="0" err="1" smtClean="0">
                <a:hlinkClick r:id="rId5"/>
              </a:rPr>
              <a:t>承载能力</a:t>
            </a:r>
            <a:r>
              <a:rPr lang="zh-CN" altLang="zh-CN" sz="3000" dirty="0" smtClean="0"/>
              <a:t>和城镇化发展质量，有利于增加</a:t>
            </a:r>
            <a:r>
              <a:rPr lang="en-US" altLang="zh-CN" sz="3000" dirty="0" err="1" smtClean="0">
                <a:hlinkClick r:id="rId6"/>
              </a:rPr>
              <a:t>公共产品</a:t>
            </a:r>
            <a:r>
              <a:rPr lang="zh-CN" altLang="zh-CN" sz="3000" dirty="0" smtClean="0"/>
              <a:t>有效投资、拉动</a:t>
            </a:r>
            <a:r>
              <a:rPr lang="en-US" altLang="zh-CN" sz="3000" dirty="0" err="1" smtClean="0">
                <a:hlinkClick r:id="rId7"/>
              </a:rPr>
              <a:t>社会资本</a:t>
            </a:r>
            <a:r>
              <a:rPr lang="zh-CN" altLang="zh-CN" sz="3000" dirty="0" smtClean="0"/>
              <a:t>投入、打造经济发展新动力。</a:t>
            </a:r>
            <a:endParaRPr lang="zh-CN" altLang="zh-CN" sz="3000" b="1" dirty="0" smtClean="0"/>
          </a:p>
          <a:p>
            <a:pPr>
              <a:buNone/>
            </a:pPr>
            <a:r>
              <a:rPr lang="en-US" altLang="zh-CN" dirty="0" smtClean="0"/>
              <a:t>  </a:t>
            </a:r>
            <a:endParaRPr lang="zh-CN" altLang="en-US" dirty="0"/>
          </a:p>
        </p:txBody>
      </p:sp>
      <p:sp>
        <p:nvSpPr>
          <p:cNvPr id="3" name="标题 2"/>
          <p:cNvSpPr>
            <a:spLocks noGrp="1"/>
          </p:cNvSpPr>
          <p:nvPr>
            <p:ph type="title"/>
          </p:nvPr>
        </p:nvSpPr>
        <p:spPr>
          <a:xfrm>
            <a:off x="457200" y="274638"/>
            <a:ext cx="8229600" cy="922114"/>
          </a:xfrm>
        </p:spPr>
        <p:txBody>
          <a:bodyPr>
            <a:normAutofit/>
          </a:bodyPr>
          <a:lstStyle/>
          <a:p>
            <a:r>
              <a:rPr lang="zh-CN" altLang="zh-CN" sz="3600" dirty="0" smtClean="0"/>
              <a:t>城市地下综合管廊优缺点</a:t>
            </a:r>
            <a:endParaRPr lang="zh-CN" altLang="zh-CN"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79512" y="1196752"/>
            <a:ext cx="8784976" cy="5400600"/>
          </a:xfrm>
        </p:spPr>
        <p:txBody>
          <a:bodyPr>
            <a:normAutofit fontScale="92500"/>
          </a:bodyPr>
          <a:lstStyle/>
          <a:p>
            <a:pPr>
              <a:lnSpc>
                <a:spcPct val="150000"/>
              </a:lnSpc>
            </a:pPr>
            <a:r>
              <a:rPr lang="zh-CN" altLang="en-US" sz="3900" b="1" dirty="0" smtClean="0">
                <a:solidFill>
                  <a:srgbClr val="FF0000"/>
                </a:solidFill>
              </a:rPr>
              <a:t>缺点：</a:t>
            </a:r>
            <a:endParaRPr lang="en-US" altLang="zh-CN" sz="3900" b="1" dirty="0" smtClean="0">
              <a:solidFill>
                <a:srgbClr val="FF0000"/>
              </a:solidFill>
            </a:endParaRPr>
          </a:p>
          <a:p>
            <a:pPr>
              <a:lnSpc>
                <a:spcPct val="150000"/>
              </a:lnSpc>
              <a:buNone/>
            </a:pPr>
            <a:r>
              <a:rPr lang="en-US" altLang="zh-CN" sz="3000" dirty="0" smtClean="0"/>
              <a:t>         </a:t>
            </a:r>
            <a:r>
              <a:rPr lang="zh-CN" altLang="zh-CN" sz="3000" dirty="0" smtClean="0"/>
              <a:t>综合管廊有自己的局限性，管廊在建设过程中不方便分期修建，一次性投入十分昂贵，因此，必须对管廊的修建进行正确的预测和远景规划，避免发生容量不足的现象。管廊内部管线很多，各类管线之间容易发生相互干扰，因此，必须采取安全措施对容易干扰的管线进行分舱设置，确保不发生干扰事故。</a:t>
            </a:r>
            <a:endParaRPr lang="zh-CN" altLang="zh-CN" sz="3000" b="1" dirty="0" smtClean="0"/>
          </a:p>
          <a:p>
            <a:pPr>
              <a:buNone/>
            </a:pPr>
            <a:r>
              <a:rPr lang="en-US" altLang="zh-CN" dirty="0" smtClean="0"/>
              <a:t>  </a:t>
            </a:r>
            <a:endParaRPr lang="zh-CN" altLang="en-US" dirty="0"/>
          </a:p>
        </p:txBody>
      </p:sp>
      <p:sp>
        <p:nvSpPr>
          <p:cNvPr id="3" name="标题 2"/>
          <p:cNvSpPr>
            <a:spLocks noGrp="1"/>
          </p:cNvSpPr>
          <p:nvPr>
            <p:ph type="title"/>
          </p:nvPr>
        </p:nvSpPr>
        <p:spPr>
          <a:xfrm>
            <a:off x="457200" y="274638"/>
            <a:ext cx="8229600" cy="922114"/>
          </a:xfrm>
        </p:spPr>
        <p:txBody>
          <a:bodyPr>
            <a:normAutofit/>
          </a:bodyPr>
          <a:lstStyle/>
          <a:p>
            <a:r>
              <a:rPr lang="zh-CN" altLang="zh-CN" sz="3600" dirty="0" smtClean="0"/>
              <a:t>城市地下综合管廊优缺点</a:t>
            </a:r>
            <a:endParaRPr lang="zh-CN" altLang="zh-CN"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8219256" cy="4525963"/>
          </a:xfrm>
        </p:spPr>
        <p:txBody>
          <a:bodyPr/>
          <a:lstStyle/>
          <a:p>
            <a:r>
              <a:rPr lang="en-US" altLang="zh-CN" sz="3200" dirty="0" smtClean="0"/>
              <a:t>1</a:t>
            </a:r>
            <a:r>
              <a:rPr lang="zh-CN" altLang="zh-CN" sz="3200" dirty="0" smtClean="0"/>
              <a:t>、结构设计使用年限</a:t>
            </a:r>
            <a:r>
              <a:rPr lang="en-US" altLang="zh-CN" sz="3200" dirty="0" smtClean="0"/>
              <a:t>100</a:t>
            </a:r>
            <a:r>
              <a:rPr lang="zh-CN" altLang="zh-CN" sz="3200" dirty="0" smtClean="0"/>
              <a:t>年。</a:t>
            </a:r>
          </a:p>
          <a:p>
            <a:r>
              <a:rPr lang="en-US" altLang="zh-CN" sz="3200" dirty="0" smtClean="0"/>
              <a:t>2</a:t>
            </a:r>
            <a:r>
              <a:rPr lang="zh-CN" altLang="zh-CN" sz="3200" dirty="0" smtClean="0"/>
              <a:t>、结构设计等级及类别。安全等级一级；防水等级一级；耐火等级一级；混凝土抗渗等级</a:t>
            </a:r>
            <a:r>
              <a:rPr lang="en-US" altLang="zh-CN" sz="3200" dirty="0" smtClean="0"/>
              <a:t>P8</a:t>
            </a:r>
            <a:r>
              <a:rPr lang="zh-CN" altLang="zh-CN" sz="3200" dirty="0" smtClean="0"/>
              <a:t>，裂缝控制等级三级（</a:t>
            </a:r>
            <a:r>
              <a:rPr lang="en-US" altLang="zh-CN" sz="3200" dirty="0" smtClean="0"/>
              <a:t>0.2mm</a:t>
            </a:r>
            <a:r>
              <a:rPr lang="zh-CN" altLang="zh-CN" sz="3200" dirty="0" smtClean="0"/>
              <a:t>），</a:t>
            </a:r>
            <a:endParaRPr lang="en-US" altLang="zh-CN" sz="3200" dirty="0" smtClean="0"/>
          </a:p>
          <a:p>
            <a:r>
              <a:rPr lang="en-US" altLang="zh-CN" sz="3200" dirty="0" smtClean="0"/>
              <a:t>3</a:t>
            </a:r>
            <a:r>
              <a:rPr lang="zh-CN" altLang="en-US" sz="3200" dirty="0" smtClean="0"/>
              <a:t>、</a:t>
            </a:r>
            <a:r>
              <a:rPr lang="zh-CN" altLang="zh-CN" sz="3200" dirty="0" smtClean="0"/>
              <a:t>抗震设防类别是乙级，抗震设防烈度是</a:t>
            </a:r>
            <a:r>
              <a:rPr lang="en-US" altLang="zh-CN" sz="3200" dirty="0" smtClean="0"/>
              <a:t>7</a:t>
            </a:r>
            <a:r>
              <a:rPr lang="zh-CN" altLang="zh-CN" sz="3200" dirty="0" smtClean="0"/>
              <a:t>度。</a:t>
            </a:r>
          </a:p>
          <a:p>
            <a:endParaRPr lang="zh-CN" altLang="en-US" dirty="0"/>
          </a:p>
        </p:txBody>
      </p:sp>
      <p:sp>
        <p:nvSpPr>
          <p:cNvPr id="3" name="标题 2"/>
          <p:cNvSpPr>
            <a:spLocks noGrp="1"/>
          </p:cNvSpPr>
          <p:nvPr>
            <p:ph type="title"/>
          </p:nvPr>
        </p:nvSpPr>
        <p:spPr/>
        <p:txBody>
          <a:bodyPr>
            <a:normAutofit fontScale="90000"/>
          </a:bodyPr>
          <a:lstStyle/>
          <a:p>
            <a:r>
              <a:rPr lang="zh-CN" altLang="zh-CN" dirty="0" smtClean="0"/>
              <a:t>城市综合管廊设计标准（</a:t>
            </a:r>
            <a:r>
              <a:rPr lang="zh-CN" altLang="zh-CN" sz="3600" dirty="0" smtClean="0">
                <a:solidFill>
                  <a:schemeClr val="tx1"/>
                </a:solidFill>
              </a:rPr>
              <a:t>汉中兴汉新区</a:t>
            </a:r>
            <a:r>
              <a:rPr lang="zh-CN" altLang="zh-CN" dirty="0" smtClean="0"/>
              <a:t>）</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720c319a035489d13692735984ebd57.jpg"/>
          <p:cNvPicPr>
            <a:picLocks noGrp="1" noChangeAspect="1"/>
          </p:cNvPicPr>
          <p:nvPr>
            <p:ph idx="1"/>
          </p:nvPr>
        </p:nvPicPr>
        <p:blipFill>
          <a:blip r:embed="rId2" cstate="print"/>
          <a:stretch>
            <a:fillRect/>
          </a:stretch>
        </p:blipFill>
        <p:spPr>
          <a:xfrm>
            <a:off x="1403648" y="1481138"/>
            <a:ext cx="6048672" cy="4525962"/>
          </a:xfrm>
        </p:spPr>
      </p:pic>
      <p:sp>
        <p:nvSpPr>
          <p:cNvPr id="3" name="标题 2"/>
          <p:cNvSpPr>
            <a:spLocks noGrp="1"/>
          </p:cNvSpPr>
          <p:nvPr>
            <p:ph type="title"/>
          </p:nvPr>
        </p:nvSpPr>
        <p:spPr/>
        <p:txBody>
          <a:bodyPr/>
          <a:lstStyle/>
          <a:p>
            <a:r>
              <a:rPr lang="zh-CN" altLang="en-US" dirty="0" smtClean="0"/>
              <a:t>       西二环综合管廊断面图</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f61ecd999dfb2a26ce7819787e8582b.jpg"/>
          <p:cNvPicPr>
            <a:picLocks noGrp="1" noChangeAspect="1"/>
          </p:cNvPicPr>
          <p:nvPr>
            <p:ph idx="1"/>
          </p:nvPr>
        </p:nvPicPr>
        <p:blipFill>
          <a:blip r:embed="rId2" cstate="print"/>
          <a:stretch>
            <a:fillRect/>
          </a:stretch>
        </p:blipFill>
        <p:spPr>
          <a:xfrm>
            <a:off x="1554692" y="1481138"/>
            <a:ext cx="6034616" cy="4525962"/>
          </a:xfrm>
        </p:spPr>
      </p:pic>
      <p:sp>
        <p:nvSpPr>
          <p:cNvPr id="3" name="标题 2"/>
          <p:cNvSpPr>
            <a:spLocks noGrp="1"/>
          </p:cNvSpPr>
          <p:nvPr>
            <p:ph type="title"/>
          </p:nvPr>
        </p:nvSpPr>
        <p:spPr/>
        <p:txBody>
          <a:bodyPr>
            <a:normAutofit fontScale="90000"/>
          </a:bodyPr>
          <a:lstStyle/>
          <a:p>
            <a:r>
              <a:rPr lang="zh-CN" altLang="en-US" dirty="0" smtClean="0"/>
              <a:t>    西二环综合管廊已完工主体断面图</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lvl="0"/>
            <a:r>
              <a:rPr lang="en-US" altLang="zh-CN" sz="3200" b="1" dirty="0" smtClean="0"/>
              <a:t>1</a:t>
            </a:r>
            <a:r>
              <a:rPr lang="zh-CN" altLang="en-US" sz="3200" b="1" dirty="0" smtClean="0"/>
              <a:t>、</a:t>
            </a:r>
            <a:r>
              <a:rPr lang="zh-CN" altLang="zh-CN" sz="3200" b="1" dirty="0" smtClean="0"/>
              <a:t>明挖浇筑法</a:t>
            </a:r>
          </a:p>
          <a:p>
            <a:pPr>
              <a:buNone/>
            </a:pPr>
            <a:r>
              <a:rPr lang="en-US" altLang="zh-CN" b="1" dirty="0" smtClean="0"/>
              <a:t>         </a:t>
            </a:r>
          </a:p>
          <a:p>
            <a:pPr>
              <a:buNone/>
            </a:pPr>
            <a:r>
              <a:rPr lang="en-US" altLang="zh-CN" sz="3200" b="1" dirty="0" smtClean="0"/>
              <a:t>         </a:t>
            </a:r>
            <a:r>
              <a:rPr lang="zh-CN" altLang="zh-CN" sz="3200" b="1" dirty="0" smtClean="0"/>
              <a:t>明挖浇筑法是利用支护结</a:t>
            </a:r>
            <a:r>
              <a:rPr lang="zh-CN" altLang="zh-CN" sz="3200" b="1" dirty="0" smtClean="0"/>
              <a:t>构</a:t>
            </a:r>
            <a:r>
              <a:rPr lang="zh-CN" altLang="en-US" sz="3200" b="1" dirty="0" smtClean="0"/>
              <a:t>在</a:t>
            </a:r>
            <a:r>
              <a:rPr lang="zh-CN" altLang="zh-CN" sz="3200" b="1" dirty="0" smtClean="0"/>
              <a:t>支</a:t>
            </a:r>
            <a:r>
              <a:rPr lang="zh-CN" altLang="zh-CN" sz="3200" b="1" dirty="0" smtClean="0"/>
              <a:t>挡条件下，从地表进行土方开挖，进而进行地下</a:t>
            </a:r>
            <a:r>
              <a:rPr lang="en-US" altLang="zh-CN" sz="3200" b="1" dirty="0" smtClean="0">
                <a:hlinkClick r:id="rId2"/>
              </a:rPr>
              <a:t>管廊结构</a:t>
            </a:r>
            <a:r>
              <a:rPr lang="zh-CN" altLang="en-US" sz="3200" b="1" dirty="0" smtClean="0"/>
              <a:t>的</a:t>
            </a:r>
            <a:r>
              <a:rPr lang="zh-CN" altLang="zh-CN" sz="3200" b="1" dirty="0" smtClean="0"/>
              <a:t>施</a:t>
            </a:r>
            <a:r>
              <a:rPr lang="zh-CN" altLang="zh-CN" sz="3200" b="1" dirty="0" smtClean="0"/>
              <a:t>工，在基坑内进行管廊结构施工</a:t>
            </a:r>
            <a:r>
              <a:rPr lang="zh-CN" altLang="zh-CN" sz="3200" b="1" dirty="0" smtClean="0">
                <a:sym typeface="+mn-ea"/>
              </a:rPr>
              <a:t>的</a:t>
            </a:r>
            <a:r>
              <a:rPr lang="zh-CN" altLang="zh-CN" sz="3200" b="1" dirty="0" smtClean="0"/>
              <a:t>方法。其具有简单、施工方便、工程造价低的特点，适用于场地地势平坦，周围没有其它需进行保护的建筑物，特别适合新建城市的管网建设。</a:t>
            </a:r>
            <a:endParaRPr lang="zh-CN" altLang="en-US" sz="3200" b="1" dirty="0"/>
          </a:p>
        </p:txBody>
      </p:sp>
      <p:sp>
        <p:nvSpPr>
          <p:cNvPr id="3" name="标题 2"/>
          <p:cNvSpPr>
            <a:spLocks noGrp="1"/>
          </p:cNvSpPr>
          <p:nvPr>
            <p:ph type="title"/>
          </p:nvPr>
        </p:nvSpPr>
        <p:spPr/>
        <p:txBody>
          <a:bodyPr>
            <a:normAutofit/>
          </a:bodyPr>
          <a:lstStyle/>
          <a:p>
            <a:r>
              <a:rPr lang="zh-CN" altLang="zh-CN" dirty="0" smtClean="0"/>
              <a:t>城市综合管廊施工方法</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descr="T1TOY_B_WT1RCvBVdK_0_0_760_0.jpg"/>
          <p:cNvPicPr>
            <a:picLocks noGrp="1" noChangeAspect="1"/>
          </p:cNvPicPr>
          <p:nvPr>
            <p:ph idx="1"/>
          </p:nvPr>
        </p:nvPicPr>
        <p:blipFill>
          <a:blip r:embed="rId2" cstate="print"/>
          <a:stretch>
            <a:fillRect/>
          </a:stretch>
        </p:blipFill>
        <p:spPr>
          <a:xfrm>
            <a:off x="952500" y="1340768"/>
            <a:ext cx="7147892" cy="4135231"/>
          </a:xfrm>
        </p:spPr>
      </p:pic>
      <p:sp>
        <p:nvSpPr>
          <p:cNvPr id="3" name="标题 2"/>
          <p:cNvSpPr>
            <a:spLocks noGrp="1"/>
          </p:cNvSpPr>
          <p:nvPr>
            <p:ph type="title"/>
          </p:nvPr>
        </p:nvSpPr>
        <p:spPr/>
        <p:txBody>
          <a:bodyPr/>
          <a:lstStyle/>
          <a:p>
            <a:r>
              <a:rPr lang="zh-CN" altLang="zh-CN" dirty="0" smtClean="0"/>
              <a:t>城市综合管廊施工方法</a:t>
            </a:r>
            <a:endParaRPr lang="zh-CN" altLang="en-US" dirty="0"/>
          </a:p>
        </p:txBody>
      </p:sp>
      <p:sp>
        <p:nvSpPr>
          <p:cNvPr id="8" name="矩形 7"/>
          <p:cNvSpPr/>
          <p:nvPr/>
        </p:nvSpPr>
        <p:spPr>
          <a:xfrm>
            <a:off x="2339752" y="5733256"/>
            <a:ext cx="396044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rPr>
              <a:t>现浇混凝土管廊施工</a:t>
            </a:r>
            <a:endParaRPr lang="zh-CN" altLang="en-US" sz="3200" b="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ce3c702183bc57275f9417d79c14887.jpg"/>
          <p:cNvPicPr>
            <a:picLocks noGrp="1" noChangeAspect="1"/>
          </p:cNvPicPr>
          <p:nvPr>
            <p:ph idx="1"/>
          </p:nvPr>
        </p:nvPicPr>
        <p:blipFill>
          <a:blip r:embed="rId2" cstate="print"/>
          <a:stretch>
            <a:fillRect/>
          </a:stretch>
        </p:blipFill>
        <p:spPr>
          <a:xfrm>
            <a:off x="1619672" y="1481138"/>
            <a:ext cx="5544616" cy="4525962"/>
          </a:xfrm>
        </p:spPr>
      </p:pic>
      <p:sp>
        <p:nvSpPr>
          <p:cNvPr id="3" name="标题 2"/>
          <p:cNvSpPr>
            <a:spLocks noGrp="1"/>
          </p:cNvSpPr>
          <p:nvPr>
            <p:ph type="title"/>
          </p:nvPr>
        </p:nvSpPr>
        <p:spPr/>
        <p:txBody>
          <a:bodyPr>
            <a:normAutofit/>
          </a:bodyPr>
          <a:lstStyle/>
          <a:p>
            <a:r>
              <a:rPr lang="zh-CN" altLang="en-US" dirty="0" smtClean="0"/>
              <a:t>西二环管廊</a:t>
            </a:r>
            <a:r>
              <a:rPr lang="en-US" altLang="zh-CN" dirty="0" smtClean="0"/>
              <a:t>K0+583-K0+903</a:t>
            </a:r>
            <a:r>
              <a:rPr lang="zh-CN" altLang="en-US" dirty="0" smtClean="0"/>
              <a:t>段</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lvl="0"/>
            <a:r>
              <a:rPr lang="en-US" altLang="zh-CN" sz="3600" b="1" dirty="0" smtClean="0"/>
              <a:t>2</a:t>
            </a:r>
            <a:r>
              <a:rPr lang="zh-CN" altLang="en-US" sz="3600" b="1" dirty="0" smtClean="0"/>
              <a:t>、</a:t>
            </a:r>
            <a:r>
              <a:rPr lang="zh-CN" altLang="zh-CN" sz="3600" b="1" dirty="0" smtClean="0"/>
              <a:t>明挖预制拼装法</a:t>
            </a:r>
            <a:endParaRPr lang="en-US" altLang="zh-CN" sz="3600" b="1" dirty="0" smtClean="0"/>
          </a:p>
          <a:p>
            <a:pPr lvl="0">
              <a:buNone/>
            </a:pPr>
            <a:endParaRPr lang="zh-CN" altLang="zh-CN" sz="3600" b="1" dirty="0" smtClean="0"/>
          </a:p>
          <a:p>
            <a:pPr>
              <a:buNone/>
            </a:pPr>
            <a:r>
              <a:rPr lang="en-US" altLang="zh-CN" sz="3200" b="1" dirty="0" smtClean="0"/>
              <a:t>         </a:t>
            </a:r>
            <a:r>
              <a:rPr lang="zh-CN" altLang="zh-CN" sz="3200" b="1" dirty="0" smtClean="0"/>
              <a:t>明挖预制拼装法是一种较为先进的施工方法，要求有较大规模的预制厂和大吨位的运输及起吊设备。特点是施工速度快，施工质量易于控制。</a:t>
            </a:r>
            <a:endParaRPr lang="zh-CN" altLang="en-US" sz="3200" b="1" dirty="0"/>
          </a:p>
        </p:txBody>
      </p:sp>
      <p:sp>
        <p:nvSpPr>
          <p:cNvPr id="3" name="标题 2"/>
          <p:cNvSpPr>
            <a:spLocks noGrp="1"/>
          </p:cNvSpPr>
          <p:nvPr>
            <p:ph type="title"/>
          </p:nvPr>
        </p:nvSpPr>
        <p:spPr/>
        <p:txBody>
          <a:bodyPr>
            <a:normAutofit/>
          </a:bodyPr>
          <a:lstStyle/>
          <a:p>
            <a:r>
              <a:rPr lang="zh-CN" altLang="zh-CN" dirty="0" smtClean="0"/>
              <a:t>城市综合管廊施工方法</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r>
              <a:rPr lang="zh-CN" altLang="zh-CN" sz="3200" b="1" dirty="0" smtClean="0"/>
              <a:t>伴随着我国市政工程的不断发展，综合管廊在市政工程中的应用越来越广泛，与传统的地埋敷设管线相比有许多不同，综合管廊有着自己的优势，通常综合管廊初期建设成本比较高，然而综合管廊的管线扩容、管线改</a:t>
            </a:r>
            <a:r>
              <a:rPr lang="zh-CN" altLang="zh-CN" sz="3200" b="1" dirty="0" smtClean="0"/>
              <a:t>建</a:t>
            </a:r>
            <a:r>
              <a:rPr lang="zh-CN" altLang="en-US" sz="3200" b="1" dirty="0" smtClean="0"/>
              <a:t>、</a:t>
            </a:r>
            <a:r>
              <a:rPr lang="zh-CN" altLang="zh-CN" sz="3200" b="1" dirty="0" smtClean="0"/>
              <a:t>还</a:t>
            </a:r>
            <a:r>
              <a:rPr lang="zh-CN" altLang="zh-CN" sz="3200" b="1" dirty="0" smtClean="0"/>
              <a:t>有管线的日常维护都非常方便。并且综合管廊的使用不会对其他地下设施造成影响，对地面交通也没有影响，所以，综合管廊在市政工程中的应用从城市长期和总体上看是十分经济的</a:t>
            </a:r>
            <a:r>
              <a:rPr lang="zh-CN" altLang="zh-CN" b="1" dirty="0" smtClean="0"/>
              <a:t>。</a:t>
            </a:r>
            <a:endParaRPr lang="zh-CN" altLang="en-US" b="1" dirty="0"/>
          </a:p>
        </p:txBody>
      </p:sp>
      <p:sp>
        <p:nvSpPr>
          <p:cNvPr id="3" name="标题 2"/>
          <p:cNvSpPr>
            <a:spLocks noGrp="1"/>
          </p:cNvSpPr>
          <p:nvPr>
            <p:ph type="title"/>
          </p:nvPr>
        </p:nvSpPr>
        <p:spPr>
          <a:xfrm>
            <a:off x="457200" y="274638"/>
            <a:ext cx="5987008" cy="1143000"/>
          </a:xfrm>
        </p:spPr>
        <p:txBody>
          <a:bodyPr/>
          <a:lstStyle/>
          <a:p>
            <a:r>
              <a:rPr lang="zh-CN" altLang="en-US" dirty="0" smtClean="0"/>
              <a:t>城市综合管廊的发展趋势</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zh-CN" dirty="0" smtClean="0"/>
              <a:t>城市综合管廊施工方法</a:t>
            </a:r>
            <a:endParaRPr lang="zh-CN" altLang="en-US" dirty="0"/>
          </a:p>
        </p:txBody>
      </p:sp>
      <p:sp>
        <p:nvSpPr>
          <p:cNvPr id="8" name="矩形 7"/>
          <p:cNvSpPr/>
          <p:nvPr/>
        </p:nvSpPr>
        <p:spPr>
          <a:xfrm>
            <a:off x="2771800" y="5805264"/>
            <a:ext cx="316835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rPr>
              <a:t>装配式管廊施工</a:t>
            </a:r>
            <a:endParaRPr lang="zh-CN" altLang="en-US" sz="3200" b="1" dirty="0">
              <a:solidFill>
                <a:schemeClr val="tx1"/>
              </a:solidFill>
            </a:endParaRPr>
          </a:p>
        </p:txBody>
      </p:sp>
      <p:pic>
        <p:nvPicPr>
          <p:cNvPr id="6" name="内容占位符 5" descr="2016071462415625.jpg"/>
          <p:cNvPicPr>
            <a:picLocks noGrp="1" noChangeAspect="1"/>
          </p:cNvPicPr>
          <p:nvPr>
            <p:ph idx="1"/>
          </p:nvPr>
        </p:nvPicPr>
        <p:blipFill>
          <a:blip r:embed="rId2" cstate="print"/>
          <a:stretch>
            <a:fillRect/>
          </a:stretch>
        </p:blipFill>
        <p:spPr>
          <a:xfrm>
            <a:off x="1177528" y="1481138"/>
            <a:ext cx="6788943" cy="410810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20000"/>
          </a:bodyPr>
          <a:lstStyle/>
          <a:p>
            <a:pPr lvl="0"/>
            <a:r>
              <a:rPr lang="en-US" altLang="zh-CN" sz="3500" b="1" dirty="0" smtClean="0"/>
              <a:t>3</a:t>
            </a:r>
            <a:r>
              <a:rPr lang="zh-CN" altLang="en-US" sz="3500" b="1" dirty="0" smtClean="0"/>
              <a:t>、</a:t>
            </a:r>
            <a:r>
              <a:rPr lang="zh-CN" altLang="zh-CN" sz="3500" b="1" dirty="0" smtClean="0"/>
              <a:t>普通暗挖法</a:t>
            </a:r>
            <a:r>
              <a:rPr lang="en-US" altLang="zh-CN" sz="3500" b="1" dirty="0" smtClean="0"/>
              <a:t> </a:t>
            </a:r>
            <a:endParaRPr lang="zh-CN" altLang="zh-CN" sz="3500" b="1" dirty="0" smtClean="0"/>
          </a:p>
          <a:p>
            <a:pPr>
              <a:buNone/>
            </a:pPr>
            <a:r>
              <a:rPr lang="en-US" altLang="zh-CN" sz="3000" b="1" dirty="0" smtClean="0"/>
              <a:t>        </a:t>
            </a:r>
            <a:r>
              <a:rPr lang="zh-CN" altLang="zh-CN" sz="3000" b="1" dirty="0" smtClean="0"/>
              <a:t>普通暗挖法是在地下进行各类地下洞室暗挖的一种施工方法。</a:t>
            </a:r>
            <a:endParaRPr lang="en-US" altLang="zh-CN" sz="3000" b="1" dirty="0" smtClean="0"/>
          </a:p>
          <a:p>
            <a:pPr lvl="0"/>
            <a:r>
              <a:rPr lang="en-US" altLang="zh-CN" sz="3500" b="1" dirty="0" smtClean="0"/>
              <a:t>4</a:t>
            </a:r>
            <a:r>
              <a:rPr lang="zh-CN" altLang="en-US" sz="3500" b="1" dirty="0" smtClean="0"/>
              <a:t>、</a:t>
            </a:r>
            <a:r>
              <a:rPr lang="zh-CN" altLang="zh-CN" sz="3500" b="1" dirty="0" smtClean="0"/>
              <a:t>顶管法</a:t>
            </a:r>
          </a:p>
          <a:p>
            <a:pPr>
              <a:buNone/>
            </a:pPr>
            <a:r>
              <a:rPr lang="en-US" altLang="zh-CN" sz="3300" b="1" dirty="0" smtClean="0"/>
              <a:t>         </a:t>
            </a:r>
            <a:r>
              <a:rPr lang="zh-CN" altLang="zh-CN" sz="3300" b="1" dirty="0" smtClean="0"/>
              <a:t>顶管法是当管廊穿越铁路、道路、河流或建筑物等各种障碍物时，采用的一种暗挖式施工方法。在施工时，通过传力顶铁和导向轨道，用支撑于基坑后座上的液压千斤顶将管线压入土层中，同时挖除并运走管正面的泥土。适用于软土或富水软土层，无需明挖土方，对地面影响小。</a:t>
            </a:r>
            <a:endParaRPr lang="en-US" altLang="zh-CN" sz="3300" b="1" dirty="0" smtClean="0"/>
          </a:p>
          <a:p>
            <a:pPr>
              <a:buNone/>
            </a:pPr>
            <a:endParaRPr lang="en-US" altLang="zh-CN" sz="3200" b="1" dirty="0" smtClean="0"/>
          </a:p>
          <a:p>
            <a:endParaRPr lang="zh-CN" altLang="zh-CN" sz="3600" dirty="0"/>
          </a:p>
        </p:txBody>
      </p:sp>
      <p:sp>
        <p:nvSpPr>
          <p:cNvPr id="3" name="标题 2"/>
          <p:cNvSpPr>
            <a:spLocks noGrp="1"/>
          </p:cNvSpPr>
          <p:nvPr>
            <p:ph type="title"/>
          </p:nvPr>
        </p:nvSpPr>
        <p:spPr/>
        <p:txBody>
          <a:bodyPr>
            <a:normAutofit/>
          </a:bodyPr>
          <a:lstStyle/>
          <a:p>
            <a:r>
              <a:rPr lang="zh-CN" altLang="zh-CN" dirty="0" smtClean="0"/>
              <a:t>城市综合管廊施工方法</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lvl="0"/>
            <a:r>
              <a:rPr lang="en-US" altLang="zh-CN" sz="3600" b="1" dirty="0" smtClean="0"/>
              <a:t>5</a:t>
            </a:r>
            <a:r>
              <a:rPr lang="zh-CN" altLang="en-US" sz="3600" b="1" dirty="0" smtClean="0"/>
              <a:t>、</a:t>
            </a:r>
            <a:r>
              <a:rPr lang="zh-CN" altLang="zh-CN" sz="3600" b="1" dirty="0" smtClean="0"/>
              <a:t>盾构法</a:t>
            </a:r>
          </a:p>
          <a:p>
            <a:pPr>
              <a:buNone/>
            </a:pPr>
            <a:r>
              <a:rPr lang="en-US" altLang="zh-CN" sz="3200" b="1" dirty="0" smtClean="0"/>
              <a:t>        </a:t>
            </a:r>
            <a:r>
              <a:rPr lang="zh-CN" altLang="zh-CN" sz="3200" b="1" dirty="0" smtClean="0"/>
              <a:t>盾构法是在盾构保护下修筑隧道的一类施工方法。这类方法的特点是地层掘进、出土运输、衬砌拼装、接缝防水和盾尾间隙注浆充填等作业都在盾构保护下进行，并需随时排除地下水和控制地面沉降，是工艺技术要求高、综合性强的一类施工方法。</a:t>
            </a:r>
            <a:endParaRPr lang="en-US" altLang="zh-CN" sz="3200" b="1" dirty="0" smtClean="0"/>
          </a:p>
          <a:p>
            <a:endParaRPr lang="zh-CN" altLang="zh-CN" sz="3600" dirty="0"/>
          </a:p>
        </p:txBody>
      </p:sp>
      <p:sp>
        <p:nvSpPr>
          <p:cNvPr id="3" name="标题 2"/>
          <p:cNvSpPr>
            <a:spLocks noGrp="1"/>
          </p:cNvSpPr>
          <p:nvPr>
            <p:ph type="title"/>
          </p:nvPr>
        </p:nvSpPr>
        <p:spPr/>
        <p:txBody>
          <a:bodyPr>
            <a:normAutofit/>
          </a:bodyPr>
          <a:lstStyle/>
          <a:p>
            <a:r>
              <a:rPr lang="zh-CN" altLang="zh-CN" dirty="0" smtClean="0"/>
              <a:t>城市综合管廊施工方法</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3200" b="1" dirty="0" smtClean="0"/>
              <a:t>1</a:t>
            </a:r>
            <a:r>
              <a:rPr lang="zh-CN" altLang="zh-CN" sz="3200" b="1" dirty="0" smtClean="0"/>
              <a:t>、基坑开挖边坡支护</a:t>
            </a:r>
            <a:endParaRPr lang="zh-CN" altLang="zh-CN" sz="3200" dirty="0" smtClean="0"/>
          </a:p>
          <a:p>
            <a:r>
              <a:rPr lang="en-US" altLang="zh-CN" sz="3200" b="1" dirty="0" smtClean="0"/>
              <a:t>2</a:t>
            </a:r>
            <a:r>
              <a:rPr lang="zh-CN" altLang="zh-CN" sz="3200" b="1" dirty="0" smtClean="0"/>
              <a:t>、施工降水</a:t>
            </a:r>
            <a:endParaRPr lang="zh-CN" altLang="zh-CN" sz="3200" dirty="0" smtClean="0"/>
          </a:p>
          <a:p>
            <a:pPr lvl="0"/>
            <a:r>
              <a:rPr lang="en-US" altLang="zh-CN" sz="3200" b="1" dirty="0" smtClean="0"/>
              <a:t>3</a:t>
            </a:r>
            <a:r>
              <a:rPr lang="zh-CN" altLang="en-US" sz="3200" b="1" dirty="0" smtClean="0"/>
              <a:t>、</a:t>
            </a:r>
            <a:r>
              <a:rPr lang="zh-CN" altLang="zh-CN" sz="3200" b="1" dirty="0" smtClean="0"/>
              <a:t>分段施工</a:t>
            </a:r>
            <a:endParaRPr lang="en-US" altLang="zh-CN" sz="3200" b="1" dirty="0" smtClean="0"/>
          </a:p>
          <a:p>
            <a:r>
              <a:rPr lang="en-US" altLang="zh-CN" sz="3200" b="1" dirty="0" smtClean="0"/>
              <a:t>4</a:t>
            </a:r>
            <a:r>
              <a:rPr lang="zh-CN" altLang="zh-CN" sz="3200" b="1" dirty="0" smtClean="0"/>
              <a:t>、工程防水</a:t>
            </a:r>
            <a:endParaRPr lang="zh-CN" altLang="zh-CN" sz="3200" dirty="0" smtClean="0"/>
          </a:p>
          <a:p>
            <a:r>
              <a:rPr lang="en-US" altLang="zh-CN" sz="3200" b="1" dirty="0" smtClean="0"/>
              <a:t>5</a:t>
            </a:r>
            <a:r>
              <a:rPr lang="zh-CN" altLang="zh-CN" sz="3200" b="1" dirty="0" smtClean="0"/>
              <a:t>、钢筋混凝土建筑物的施工</a:t>
            </a:r>
            <a:endParaRPr lang="zh-CN" altLang="zh-CN" sz="3200" dirty="0" smtClean="0"/>
          </a:p>
          <a:p>
            <a:pPr lvl="0"/>
            <a:endParaRPr lang="zh-CN" altLang="zh-CN" dirty="0" smtClean="0"/>
          </a:p>
          <a:p>
            <a:endParaRPr lang="zh-CN" altLang="en-US" dirty="0"/>
          </a:p>
        </p:txBody>
      </p:sp>
      <p:sp>
        <p:nvSpPr>
          <p:cNvPr id="3" name="标题 2"/>
          <p:cNvSpPr>
            <a:spLocks noGrp="1"/>
          </p:cNvSpPr>
          <p:nvPr>
            <p:ph type="title"/>
          </p:nvPr>
        </p:nvSpPr>
        <p:spPr/>
        <p:txBody>
          <a:bodyPr>
            <a:noAutofit/>
          </a:bodyPr>
          <a:lstStyle/>
          <a:p>
            <a:r>
              <a:rPr lang="zh-CN" altLang="zh-CN" sz="3600" dirty="0" smtClean="0"/>
              <a:t>明挖浇</a:t>
            </a:r>
            <a:r>
              <a:rPr lang="zh-CN" altLang="zh-CN" sz="3600" dirty="0" smtClean="0"/>
              <a:t>筑</a:t>
            </a:r>
            <a:r>
              <a:rPr lang="zh-CN" altLang="en-US" sz="3600" dirty="0" smtClean="0"/>
              <a:t>的</a:t>
            </a:r>
            <a:r>
              <a:rPr lang="zh-CN" altLang="en-US" sz="3600" dirty="0" smtClean="0"/>
              <a:t>施工顺序</a:t>
            </a:r>
            <a:r>
              <a:rPr lang="zh-CN" altLang="zh-CN" sz="3200" dirty="0" smtClean="0"/>
              <a:t>（</a:t>
            </a:r>
            <a:r>
              <a:rPr lang="zh-CN" altLang="en-US" sz="3200" dirty="0" smtClean="0"/>
              <a:t>以</a:t>
            </a:r>
            <a:r>
              <a:rPr lang="zh-CN" altLang="zh-CN" sz="3200" dirty="0" smtClean="0"/>
              <a:t>兴</a:t>
            </a:r>
            <a:r>
              <a:rPr lang="zh-CN" altLang="zh-CN" sz="3200" dirty="0" smtClean="0"/>
              <a:t>汉新</a:t>
            </a:r>
            <a:r>
              <a:rPr lang="zh-CN" altLang="zh-CN" sz="3200" dirty="0" smtClean="0"/>
              <a:t>区</a:t>
            </a:r>
            <a:r>
              <a:rPr lang="zh-CN" altLang="en-US" sz="3200" dirty="0" smtClean="0"/>
              <a:t>管廊为例</a:t>
            </a:r>
            <a:r>
              <a:rPr lang="zh-CN" altLang="zh-CN" sz="3200" dirty="0" smtClean="0"/>
              <a:t>）</a:t>
            </a:r>
            <a:endParaRPr lang="zh-CN" alt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3200" b="1" dirty="0" smtClean="0"/>
              <a:t>1</a:t>
            </a:r>
            <a:r>
              <a:rPr lang="zh-CN" altLang="zh-CN" sz="3200" b="1" dirty="0" smtClean="0"/>
              <a:t>）土钉支护</a:t>
            </a:r>
            <a:r>
              <a:rPr lang="zh-CN" altLang="zh-CN" sz="3200" dirty="0" smtClean="0"/>
              <a:t>（汉中这边的工程主要采取这种形式）</a:t>
            </a:r>
          </a:p>
          <a:p>
            <a:pPr lvl="0"/>
            <a:r>
              <a:rPr lang="en-US" altLang="zh-CN" sz="3200" b="1" dirty="0" smtClean="0"/>
              <a:t>2</a:t>
            </a:r>
            <a:r>
              <a:rPr lang="zh-CN" altLang="en-US" sz="3200" b="1" dirty="0" smtClean="0"/>
              <a:t>）</a:t>
            </a:r>
            <a:r>
              <a:rPr lang="zh-CN" altLang="zh-CN" sz="3200" b="1" dirty="0" smtClean="0"/>
              <a:t>支护桩</a:t>
            </a:r>
            <a:endParaRPr lang="zh-CN" altLang="zh-CN" sz="3200" dirty="0" smtClean="0"/>
          </a:p>
          <a:p>
            <a:pPr>
              <a:buNone/>
            </a:pPr>
            <a:r>
              <a:rPr lang="en-US" altLang="zh-CN" dirty="0" smtClean="0"/>
              <a:t> </a:t>
            </a:r>
            <a:endParaRPr lang="zh-CN" altLang="zh-CN" dirty="0" smtClean="0"/>
          </a:p>
          <a:p>
            <a:endParaRPr lang="zh-CN" altLang="en-US" dirty="0"/>
          </a:p>
        </p:txBody>
      </p:sp>
      <p:sp>
        <p:nvSpPr>
          <p:cNvPr id="3" name="标题 2"/>
          <p:cNvSpPr>
            <a:spLocks noGrp="1"/>
          </p:cNvSpPr>
          <p:nvPr>
            <p:ph type="title"/>
          </p:nvPr>
        </p:nvSpPr>
        <p:spPr/>
        <p:txBody>
          <a:bodyPr>
            <a:normAutofit/>
          </a:bodyPr>
          <a:lstStyle/>
          <a:p>
            <a:r>
              <a:rPr lang="zh-CN" altLang="zh-CN" dirty="0" smtClean="0"/>
              <a:t>基坑开挖边坡</a:t>
            </a:r>
            <a:r>
              <a:rPr lang="zh-CN" altLang="zh-CN" smtClean="0"/>
              <a:t>支护</a:t>
            </a:r>
            <a:r>
              <a:rPr lang="zh-CN" altLang="en-US" smtClean="0"/>
              <a:t>形</a:t>
            </a:r>
            <a:r>
              <a:rPr lang="zh-CN" altLang="en-US" dirty="0" smtClean="0"/>
              <a:t>式</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49983e95df0dbcf1545e12529cba729.jpg"/>
          <p:cNvPicPr>
            <a:picLocks noGrp="1" noChangeAspect="1"/>
          </p:cNvPicPr>
          <p:nvPr>
            <p:ph idx="1"/>
          </p:nvPr>
        </p:nvPicPr>
        <p:blipFill>
          <a:blip r:embed="rId2" cstate="print"/>
          <a:stretch>
            <a:fillRect/>
          </a:stretch>
        </p:blipFill>
        <p:spPr>
          <a:xfrm>
            <a:off x="1403648" y="1481138"/>
            <a:ext cx="6624736" cy="4525962"/>
          </a:xfrm>
        </p:spPr>
      </p:pic>
      <p:sp>
        <p:nvSpPr>
          <p:cNvPr id="3" name="标题 2"/>
          <p:cNvSpPr>
            <a:spLocks noGrp="1"/>
          </p:cNvSpPr>
          <p:nvPr>
            <p:ph type="title"/>
          </p:nvPr>
        </p:nvSpPr>
        <p:spPr/>
        <p:txBody>
          <a:bodyPr/>
          <a:lstStyle/>
          <a:p>
            <a:r>
              <a:rPr lang="zh-CN" altLang="en-US" dirty="0" smtClean="0"/>
              <a:t>     西二环管廊喷锚支护方案</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ce3c702183bc57275f9417d79c14887.jpg"/>
          <p:cNvPicPr>
            <a:picLocks noGrp="1" noChangeAspect="1"/>
          </p:cNvPicPr>
          <p:nvPr>
            <p:ph idx="1"/>
          </p:nvPr>
        </p:nvPicPr>
        <p:blipFill>
          <a:blip r:embed="rId2" cstate="print"/>
          <a:stretch>
            <a:fillRect/>
          </a:stretch>
        </p:blipFill>
        <p:spPr>
          <a:xfrm>
            <a:off x="2874764" y="1481138"/>
            <a:ext cx="3394472" cy="4525962"/>
          </a:xfrm>
        </p:spPr>
      </p:pic>
      <p:sp>
        <p:nvSpPr>
          <p:cNvPr id="3" name="标题 2"/>
          <p:cNvSpPr>
            <a:spLocks noGrp="1"/>
          </p:cNvSpPr>
          <p:nvPr>
            <p:ph type="title"/>
          </p:nvPr>
        </p:nvSpPr>
        <p:spPr/>
        <p:txBody>
          <a:bodyPr>
            <a:normAutofit/>
          </a:bodyPr>
          <a:lstStyle/>
          <a:p>
            <a:r>
              <a:rPr lang="zh-CN" altLang="en-US" dirty="0" smtClean="0"/>
              <a:t>西二环管廊</a:t>
            </a:r>
            <a:r>
              <a:rPr lang="en-US" altLang="zh-CN" dirty="0" smtClean="0"/>
              <a:t>K0+583-K0+623</a:t>
            </a:r>
            <a:r>
              <a:rPr lang="zh-CN" altLang="en-US" dirty="0" smtClean="0"/>
              <a:t>段</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1</a:t>
            </a:r>
            <a:r>
              <a:rPr lang="zh-CN" altLang="en-US" dirty="0" smtClean="0"/>
              <a:t>、基坑安全等级为二级，基坑周边超载不能超过</a:t>
            </a:r>
            <a:r>
              <a:rPr lang="en-US" altLang="zh-CN" dirty="0" smtClean="0"/>
              <a:t>20kpa</a:t>
            </a:r>
            <a:r>
              <a:rPr lang="zh-CN" altLang="en-US" dirty="0" smtClean="0"/>
              <a:t>；</a:t>
            </a:r>
            <a:endParaRPr lang="en-US" altLang="zh-CN" dirty="0" smtClean="0"/>
          </a:p>
          <a:p>
            <a:r>
              <a:rPr lang="en-US" altLang="zh-CN" dirty="0" smtClean="0"/>
              <a:t>2</a:t>
            </a:r>
            <a:r>
              <a:rPr lang="zh-CN" altLang="en-US" dirty="0" smtClean="0"/>
              <a:t>、基坑按照</a:t>
            </a:r>
            <a:r>
              <a:rPr lang="en-US" altLang="zh-CN" dirty="0" smtClean="0"/>
              <a:t>1:0.75</a:t>
            </a:r>
            <a:r>
              <a:rPr lang="zh-CN" altLang="en-US" dirty="0" smtClean="0"/>
              <a:t>放坡，分层开挖，分层采用喷锚土钉支护；</a:t>
            </a:r>
            <a:endParaRPr lang="en-US" altLang="zh-CN" dirty="0" smtClean="0"/>
          </a:p>
          <a:p>
            <a:r>
              <a:rPr lang="en-US" altLang="zh-CN" dirty="0" smtClean="0"/>
              <a:t>3</a:t>
            </a:r>
            <a:r>
              <a:rPr lang="zh-CN" altLang="en-US" dirty="0" smtClean="0"/>
              <a:t>、基坑坡面采用喷锚支护：喷射</a:t>
            </a:r>
            <a:r>
              <a:rPr lang="en-US" altLang="zh-CN" dirty="0" smtClean="0"/>
              <a:t>10cm</a:t>
            </a:r>
            <a:r>
              <a:rPr lang="zh-CN" altLang="en-US" dirty="0" smtClean="0"/>
              <a:t>厚</a:t>
            </a:r>
            <a:r>
              <a:rPr lang="en-US" altLang="zh-CN" dirty="0" smtClean="0"/>
              <a:t>C20</a:t>
            </a:r>
            <a:r>
              <a:rPr lang="zh-CN" altLang="en-US" dirty="0" smtClean="0"/>
              <a:t>混凝土，</a:t>
            </a:r>
            <a:r>
              <a:rPr lang="az-Cyrl-AZ" altLang="zh-CN" dirty="0" smtClean="0"/>
              <a:t>ф</a:t>
            </a:r>
            <a:r>
              <a:rPr lang="en-US" altLang="zh-CN" dirty="0" smtClean="0"/>
              <a:t>8</a:t>
            </a:r>
            <a:r>
              <a:rPr lang="zh-CN" altLang="en-US" dirty="0" smtClean="0"/>
              <a:t>钢筋间距</a:t>
            </a:r>
            <a:r>
              <a:rPr lang="en-US" altLang="zh-CN" dirty="0" smtClean="0"/>
              <a:t>20cm</a:t>
            </a:r>
            <a:r>
              <a:rPr lang="en-US" altLang="zh-CN" dirty="0" smtClean="0"/>
              <a:t>×</a:t>
            </a:r>
            <a:r>
              <a:rPr lang="en-US" altLang="zh-CN" dirty="0" smtClean="0"/>
              <a:t> </a:t>
            </a:r>
            <a:r>
              <a:rPr lang="en-US" altLang="zh-CN" dirty="0" smtClean="0"/>
              <a:t>20cm</a:t>
            </a:r>
            <a:r>
              <a:rPr lang="zh-CN" altLang="en-US" dirty="0" smtClean="0"/>
              <a:t>，土钉成孔直径为</a:t>
            </a:r>
            <a:r>
              <a:rPr lang="en-US" altLang="zh-CN" dirty="0" smtClean="0"/>
              <a:t>110mm</a:t>
            </a:r>
            <a:r>
              <a:rPr lang="zh-CN" altLang="en-US" dirty="0" smtClean="0"/>
              <a:t>，土钉长度为</a:t>
            </a:r>
            <a:r>
              <a:rPr lang="en-US" altLang="zh-CN" dirty="0" smtClean="0"/>
              <a:t>4.0-12.0m,</a:t>
            </a:r>
            <a:r>
              <a:rPr lang="zh-CN" altLang="en-US" dirty="0" smtClean="0"/>
              <a:t>倾斜角为</a:t>
            </a:r>
            <a:r>
              <a:rPr lang="en-US" altLang="zh-CN" dirty="0" smtClean="0"/>
              <a:t>15</a:t>
            </a:r>
            <a:r>
              <a:rPr lang="zh-CN" altLang="en-US" dirty="0" smtClean="0"/>
              <a:t>度，土钉间距为</a:t>
            </a:r>
            <a:r>
              <a:rPr lang="en-US" altLang="zh-CN" dirty="0" smtClean="0"/>
              <a:t>1.0</a:t>
            </a:r>
            <a:r>
              <a:rPr lang="en-US" altLang="zh-CN" dirty="0" smtClean="0"/>
              <a:t> </a:t>
            </a:r>
            <a:r>
              <a:rPr lang="en-US" altLang="zh-CN" dirty="0" smtClean="0"/>
              <a:t>×1.0m</a:t>
            </a:r>
            <a:r>
              <a:rPr lang="zh-CN" altLang="en-US" dirty="0" smtClean="0"/>
              <a:t>。</a:t>
            </a:r>
            <a:endParaRPr lang="zh-CN" altLang="en-US" dirty="0"/>
          </a:p>
        </p:txBody>
      </p:sp>
      <p:sp>
        <p:nvSpPr>
          <p:cNvPr id="3" name="标题 2"/>
          <p:cNvSpPr>
            <a:spLocks noGrp="1"/>
          </p:cNvSpPr>
          <p:nvPr>
            <p:ph type="title"/>
          </p:nvPr>
        </p:nvSpPr>
        <p:spPr/>
        <p:txBody>
          <a:bodyPr/>
          <a:lstStyle/>
          <a:p>
            <a:r>
              <a:rPr lang="zh-CN" altLang="en-US" dirty="0" smtClean="0"/>
              <a:t>     西二环管廊边坡支护方案</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sz="3200" b="1" dirty="0" smtClean="0"/>
              <a:t>管廊与管廊的施工交叉口处一般距离地面大约</a:t>
            </a:r>
            <a:r>
              <a:rPr lang="en-US" altLang="zh-CN" sz="3200" b="1" dirty="0" smtClean="0"/>
              <a:t>15</a:t>
            </a:r>
            <a:r>
              <a:rPr lang="zh-CN" altLang="zh-CN" sz="3200" b="1" dirty="0" smtClean="0"/>
              <a:t>米左右，在工程施工中属于深基坑支护范畴。也属于危险性较大的分部分项工程。监理这种工程时，监理部一般要求施工单位请设计单位做深基坑边坡支护方案，编制的安全支护方案应通过专家</a:t>
            </a:r>
            <a:r>
              <a:rPr lang="zh-CN" altLang="en-US" sz="3200" b="1" dirty="0" smtClean="0"/>
              <a:t>论证</a:t>
            </a:r>
            <a:r>
              <a:rPr lang="zh-CN" altLang="zh-CN" sz="3200" b="1" dirty="0" smtClean="0"/>
              <a:t>，方案</a:t>
            </a:r>
            <a:r>
              <a:rPr lang="zh-CN" altLang="en-US" sz="3200" b="1" dirty="0" smtClean="0"/>
              <a:t>论证</a:t>
            </a:r>
            <a:r>
              <a:rPr lang="zh-CN" altLang="zh-CN" sz="3200" b="1" dirty="0" smtClean="0"/>
              <a:t>通过后方允许施工</a:t>
            </a:r>
            <a:r>
              <a:rPr lang="zh-CN" altLang="zh-CN" dirty="0" smtClean="0"/>
              <a:t>。</a:t>
            </a:r>
          </a:p>
          <a:p>
            <a:pPr>
              <a:buNone/>
            </a:pPr>
            <a:endParaRPr lang="zh-CN" altLang="en-US" dirty="0"/>
          </a:p>
        </p:txBody>
      </p:sp>
      <p:sp>
        <p:nvSpPr>
          <p:cNvPr id="3" name="标题 2"/>
          <p:cNvSpPr>
            <a:spLocks noGrp="1"/>
          </p:cNvSpPr>
          <p:nvPr>
            <p:ph type="title"/>
          </p:nvPr>
        </p:nvSpPr>
        <p:spPr/>
        <p:txBody>
          <a:bodyPr>
            <a:normAutofit fontScale="90000"/>
          </a:bodyPr>
          <a:lstStyle/>
          <a:p>
            <a:r>
              <a:rPr lang="zh-CN" altLang="en-US" dirty="0" smtClean="0"/>
              <a:t>土钉支护施工前的准备工作</a:t>
            </a:r>
            <a:r>
              <a:rPr lang="en-US" altLang="zh-CN" dirty="0" smtClean="0"/>
              <a:t>-</a:t>
            </a:r>
            <a:r>
              <a:rPr lang="zh-CN" altLang="zh-CN" dirty="0" smtClean="0"/>
              <a:t>方案</a:t>
            </a:r>
            <a:r>
              <a:rPr lang="zh-CN" altLang="en-US" dirty="0" smtClean="0"/>
              <a:t>论证</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zh-CN" altLang="zh-CN" sz="3200" b="1" dirty="0" smtClean="0"/>
              <a:t>为了保证边坡的稳定性，汉中这边的业</a:t>
            </a:r>
            <a:r>
              <a:rPr lang="zh-CN" altLang="zh-CN" sz="3200" b="1" dirty="0" smtClean="0"/>
              <a:t>主</a:t>
            </a:r>
            <a:r>
              <a:rPr lang="zh-CN" altLang="en-US" sz="3200" b="1" dirty="0" smtClean="0"/>
              <a:t>安排</a:t>
            </a:r>
            <a:r>
              <a:rPr lang="zh-CN" altLang="zh-CN" sz="3200" b="1" dirty="0" smtClean="0"/>
              <a:t>一</a:t>
            </a:r>
            <a:r>
              <a:rPr lang="zh-CN" altLang="zh-CN" sz="3200" b="1" dirty="0" smtClean="0"/>
              <a:t>家第三方监测公司，专门对深基坑实施监控。特别是雨季，或</a:t>
            </a:r>
            <a:r>
              <a:rPr lang="zh-CN" altLang="zh-CN" sz="3200" b="1" dirty="0" smtClean="0"/>
              <a:t>者基</a:t>
            </a:r>
            <a:r>
              <a:rPr lang="zh-CN" altLang="zh-CN" sz="3200" b="1" dirty="0" smtClean="0"/>
              <a:t>坑发</a:t>
            </a:r>
            <a:r>
              <a:rPr lang="zh-CN" altLang="zh-CN" sz="3200" b="1" dirty="0" smtClean="0"/>
              <a:t>现</a:t>
            </a:r>
            <a:r>
              <a:rPr lang="zh-CN" altLang="zh-CN" sz="3200" b="1" dirty="0" smtClean="0"/>
              <a:t>位</a:t>
            </a:r>
            <a:r>
              <a:rPr lang="zh-CN" altLang="zh-CN" sz="3200" b="1" dirty="0" smtClean="0"/>
              <a:t>移的情况下，监测公司每天都对边坡进行监测，发现位移超过允许值</a:t>
            </a:r>
            <a:r>
              <a:rPr lang="zh-CN" altLang="zh-CN" sz="3200" b="1" dirty="0" smtClean="0"/>
              <a:t>时</a:t>
            </a:r>
            <a:r>
              <a:rPr lang="zh-CN" altLang="en-US" sz="3200" b="1" dirty="0" smtClean="0"/>
              <a:t>（</a:t>
            </a:r>
            <a:r>
              <a:rPr lang="zh-CN" altLang="en-US" sz="3200" b="1" dirty="0" smtClean="0"/>
              <a:t>水</a:t>
            </a:r>
            <a:r>
              <a:rPr lang="zh-CN" altLang="en-US" sz="3200" b="1" dirty="0" smtClean="0"/>
              <a:t>平位移为</a:t>
            </a:r>
            <a:r>
              <a:rPr lang="en-US" altLang="zh-CN" sz="3200" b="1" dirty="0" smtClean="0"/>
              <a:t>0.005h-0.01h</a:t>
            </a:r>
            <a:r>
              <a:rPr lang="zh-CN" altLang="en-US" sz="3200" b="1" dirty="0" smtClean="0"/>
              <a:t>）</a:t>
            </a:r>
            <a:r>
              <a:rPr lang="zh-CN" altLang="zh-CN" sz="3200" b="1" dirty="0" smtClean="0"/>
              <a:t>，</a:t>
            </a:r>
            <a:r>
              <a:rPr lang="zh-CN" altLang="zh-CN" sz="3200" b="1" dirty="0" smtClean="0"/>
              <a:t>立即停止基坑内的施工。之后，采取措施对边坡进行加固稳定后，方允许施工。</a:t>
            </a:r>
            <a:endParaRPr lang="zh-CN" altLang="en-US" sz="3200" b="1" dirty="0"/>
          </a:p>
        </p:txBody>
      </p:sp>
      <p:sp>
        <p:nvSpPr>
          <p:cNvPr id="3" name="标题 2"/>
          <p:cNvSpPr>
            <a:spLocks noGrp="1"/>
          </p:cNvSpPr>
          <p:nvPr>
            <p:ph type="title"/>
          </p:nvPr>
        </p:nvSpPr>
        <p:spPr/>
        <p:txBody>
          <a:bodyPr>
            <a:normAutofit/>
          </a:bodyPr>
          <a:lstStyle/>
          <a:p>
            <a:pPr lvl="0"/>
            <a:r>
              <a:rPr lang="zh-CN" altLang="en-US" dirty="0" smtClean="0"/>
              <a:t>  施工过程中对边坡进行监控</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zh-CN" altLang="zh-CN" sz="3200" b="1" dirty="0" smtClean="0"/>
              <a:t>城市综合管廊是指在城市地下空间建造一个隧道空间，不仅集中电力、通讯以及燃气等管道；还可以集中热力和给水排等各类市政工程管线。同时还设有照明</a:t>
            </a:r>
            <a:r>
              <a:rPr lang="zh-CN" altLang="zh-CN" sz="3200" b="1" dirty="0" smtClean="0"/>
              <a:t>、检</a:t>
            </a:r>
            <a:r>
              <a:rPr lang="zh-CN" altLang="zh-CN" sz="3200" b="1" dirty="0" smtClean="0"/>
              <a:t>修、监测及</a:t>
            </a:r>
            <a:r>
              <a:rPr lang="en-US" altLang="zh-CN" sz="3200" b="1" dirty="0" err="1" smtClean="0"/>
              <a:t>通风口</a:t>
            </a:r>
            <a:r>
              <a:rPr lang="zh-CN" altLang="zh-CN" sz="3200" b="1" dirty="0" smtClean="0"/>
              <a:t>等配套设施，</a:t>
            </a:r>
            <a:r>
              <a:rPr lang="en-US" altLang="zh-CN" sz="3200" b="1" dirty="0" err="1" smtClean="0"/>
              <a:t>地上附着物</a:t>
            </a:r>
            <a:r>
              <a:rPr lang="zh-CN" altLang="zh-CN" sz="3200" b="1" dirty="0" smtClean="0"/>
              <a:t>为出装口、出入口等。是保障</a:t>
            </a:r>
            <a:r>
              <a:rPr lang="en-US" altLang="zh-CN" sz="3200" b="1" dirty="0" err="1" smtClean="0"/>
              <a:t>城市运行</a:t>
            </a:r>
            <a:r>
              <a:rPr lang="zh-CN" altLang="zh-CN" sz="3200" b="1" dirty="0" smtClean="0"/>
              <a:t>的重要基础设施和</a:t>
            </a:r>
            <a:r>
              <a:rPr lang="en-US" altLang="zh-CN" sz="3200" b="1" dirty="0" smtClean="0"/>
              <a:t>“</a:t>
            </a:r>
            <a:r>
              <a:rPr lang="zh-CN" altLang="zh-CN" sz="3200" b="1" dirty="0" smtClean="0"/>
              <a:t>生命线</a:t>
            </a:r>
            <a:r>
              <a:rPr lang="en-US" altLang="zh-CN" sz="3200" b="1" dirty="0" smtClean="0"/>
              <a:t>”</a:t>
            </a:r>
            <a:r>
              <a:rPr lang="zh-CN" altLang="en-US" sz="3200" b="1" dirty="0" smtClean="0"/>
              <a:t>。</a:t>
            </a:r>
            <a:endParaRPr lang="zh-CN" altLang="en-US" sz="3200" b="1" dirty="0"/>
          </a:p>
        </p:txBody>
      </p:sp>
      <p:sp>
        <p:nvSpPr>
          <p:cNvPr id="3" name="标题 2"/>
          <p:cNvSpPr>
            <a:spLocks noGrp="1"/>
          </p:cNvSpPr>
          <p:nvPr>
            <p:ph type="title"/>
          </p:nvPr>
        </p:nvSpPr>
        <p:spPr/>
        <p:txBody>
          <a:bodyPr/>
          <a:lstStyle/>
          <a:p>
            <a:r>
              <a:rPr lang="zh-CN" altLang="zh-CN" dirty="0" smtClean="0"/>
              <a:t>城市地下综合管廊概念</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47800"/>
            <a:ext cx="8435340" cy="4559300"/>
          </a:xfrm>
        </p:spPr>
        <p:txBody>
          <a:bodyPr>
            <a:noAutofit/>
          </a:bodyPr>
          <a:lstStyle/>
          <a:p>
            <a:r>
              <a:rPr lang="zh-CN" altLang="zh-CN" sz="2400" b="1" dirty="0" smtClean="0"/>
              <a:t>土钉支护时，施工工序是开挖</a:t>
            </a:r>
            <a:r>
              <a:rPr lang="en-US" altLang="zh-CN" sz="2400" b="1" dirty="0" smtClean="0"/>
              <a:t>-</a:t>
            </a:r>
            <a:r>
              <a:rPr lang="zh-CN" altLang="zh-CN" sz="2400" b="1" dirty="0" smtClean="0"/>
              <a:t>成孔</a:t>
            </a:r>
            <a:r>
              <a:rPr lang="en-US" altLang="zh-CN" sz="2400" b="1" dirty="0" smtClean="0"/>
              <a:t>-</a:t>
            </a:r>
            <a:r>
              <a:rPr lang="zh-CN" altLang="zh-CN" sz="2400" b="1" dirty="0" smtClean="0"/>
              <a:t>插筋</a:t>
            </a:r>
            <a:r>
              <a:rPr lang="en-US" altLang="zh-CN" sz="2400" b="1" dirty="0" smtClean="0"/>
              <a:t>-</a:t>
            </a:r>
            <a:r>
              <a:rPr lang="zh-CN" altLang="zh-CN" sz="2400" b="1" dirty="0" smtClean="0"/>
              <a:t>注浆等。采</a:t>
            </a:r>
            <a:r>
              <a:rPr lang="zh-CN" altLang="zh-CN" sz="2400" b="1" dirty="0" smtClean="0"/>
              <a:t>取分</a:t>
            </a:r>
            <a:r>
              <a:rPr lang="zh-CN" altLang="zh-CN" sz="2400" b="1" dirty="0" smtClean="0"/>
              <a:t>层开挖，分层支护的方法。分层深度按照边坡土质以每层一道或者两道土钉为宜。待本层喷锚混凝土强度达到设计强度时，方可进行下层的开挖。</a:t>
            </a:r>
          </a:p>
          <a:p>
            <a:r>
              <a:rPr lang="zh-CN" altLang="zh-CN" sz="2400" b="1" dirty="0" smtClean="0"/>
              <a:t>施工注意事项：孔径、孔深和入土角度要符合设计要求，进行过程监控时，采取抽查检验的方式，发现不符合要求的情况，必须返工。</a:t>
            </a:r>
          </a:p>
          <a:p>
            <a:r>
              <a:rPr lang="zh-CN" altLang="zh-CN" sz="2400" b="1" dirty="0" smtClean="0"/>
              <a:t>原材送检：钢筋和喷锚混凝土材料应按规范要求送检。</a:t>
            </a:r>
            <a:br>
              <a:rPr lang="zh-CN" altLang="zh-CN" sz="2400" b="1" dirty="0" smtClean="0"/>
            </a:br>
            <a:r>
              <a:rPr lang="zh-CN" altLang="zh-CN" sz="2400" b="1" dirty="0" smtClean="0"/>
              <a:t>过程控制：施工过程中，应检查钢筋直径和长度必须符合设计要求；还要检查喷锚混凝土厚度必须达到设计要求</a:t>
            </a:r>
            <a:r>
              <a:rPr lang="zh-CN" altLang="en-US" sz="2400" b="1" dirty="0" smtClean="0"/>
              <a:t>，并要求对</a:t>
            </a:r>
            <a:r>
              <a:rPr lang="zh-CN" altLang="zh-CN" sz="2400" b="1" dirty="0" smtClean="0"/>
              <a:t>喷锚面进行</a:t>
            </a:r>
            <a:r>
              <a:rPr lang="en-US" altLang="zh-CN" sz="2400" b="1" dirty="0" smtClean="0"/>
              <a:t>5-7</a:t>
            </a:r>
            <a:r>
              <a:rPr lang="zh-CN" altLang="zh-CN" sz="2400" b="1" dirty="0" smtClean="0"/>
              <a:t>天的养护</a:t>
            </a:r>
            <a:r>
              <a:rPr lang="zh-CN" altLang="zh-CN" sz="2800" b="1" dirty="0" smtClean="0"/>
              <a:t>。</a:t>
            </a:r>
            <a:endParaRPr lang="zh-CN" altLang="en-US" sz="2800" b="1" dirty="0"/>
          </a:p>
        </p:txBody>
      </p:sp>
      <p:sp>
        <p:nvSpPr>
          <p:cNvPr id="3" name="标题 2"/>
          <p:cNvSpPr>
            <a:spLocks noGrp="1"/>
          </p:cNvSpPr>
          <p:nvPr>
            <p:ph type="title"/>
          </p:nvPr>
        </p:nvSpPr>
        <p:spPr>
          <a:xfrm>
            <a:off x="457200" y="78105"/>
            <a:ext cx="8229600" cy="1181735"/>
          </a:xfrm>
        </p:spPr>
        <p:txBody>
          <a:bodyPr/>
          <a:lstStyle/>
          <a:p>
            <a:r>
              <a:rPr lang="zh-CN" altLang="zh-CN" dirty="0" smtClean="0"/>
              <a:t>土钉支</a:t>
            </a:r>
            <a:r>
              <a:rPr lang="zh-CN" altLang="zh-CN" dirty="0" smtClean="0"/>
              <a:t>护</a:t>
            </a:r>
            <a:r>
              <a:rPr lang="zh-CN" altLang="en-US" dirty="0" smtClean="0"/>
              <a:t>的施工工序</a:t>
            </a:r>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4738531"/>
          </a:xfrm>
        </p:spPr>
        <p:txBody>
          <a:bodyPr/>
          <a:lstStyle/>
          <a:p>
            <a:pPr lvl="0"/>
            <a:r>
              <a:rPr lang="zh-CN" altLang="zh-CN" sz="3200" b="1" dirty="0" smtClean="0"/>
              <a:t>支护桩</a:t>
            </a:r>
            <a:endParaRPr lang="zh-CN" altLang="zh-CN" sz="3200" dirty="0" smtClean="0"/>
          </a:p>
          <a:p>
            <a:pPr>
              <a:buNone/>
            </a:pPr>
            <a:r>
              <a:rPr lang="en-US" altLang="zh-CN" sz="2800" dirty="0" smtClean="0"/>
              <a:t>         </a:t>
            </a:r>
            <a:r>
              <a:rPr lang="zh-CN" altLang="zh-CN" sz="2800" dirty="0" smtClean="0"/>
              <a:t>如果没有放坡工作面，特别是管廊穿越水</a:t>
            </a:r>
            <a:r>
              <a:rPr lang="zh-CN" altLang="zh-CN" sz="2800" dirty="0" smtClean="0"/>
              <a:t>系，</a:t>
            </a:r>
            <a:r>
              <a:rPr lang="zh-CN" altLang="zh-CN" sz="2800" dirty="0" smtClean="0"/>
              <a:t>需要在桥梁旁边施工</a:t>
            </a:r>
            <a:r>
              <a:rPr lang="zh-CN" altLang="en-US" sz="2800" dirty="0" smtClean="0"/>
              <a:t>时</a:t>
            </a:r>
            <a:r>
              <a:rPr lang="zh-CN" altLang="zh-CN" sz="2800" dirty="0" smtClean="0"/>
              <a:t>，为了保证边坡和周围建筑物的安全，就需要采取支护桩支护的方法</a:t>
            </a:r>
            <a:r>
              <a:rPr lang="zh-CN" altLang="zh-CN" sz="2800" dirty="0" smtClean="0"/>
              <a:t>，</a:t>
            </a:r>
            <a:r>
              <a:rPr lang="zh-CN" altLang="en-US" sz="2800" dirty="0" smtClean="0"/>
              <a:t>支护桩</a:t>
            </a:r>
            <a:r>
              <a:rPr lang="zh-CN" altLang="zh-CN" sz="2800" dirty="0" smtClean="0"/>
              <a:t>方</a:t>
            </a:r>
            <a:r>
              <a:rPr lang="zh-CN" altLang="zh-CN" sz="2800" dirty="0" smtClean="0"/>
              <a:t>案也要经过专家</a:t>
            </a:r>
            <a:r>
              <a:rPr lang="zh-CN" altLang="en-US" sz="2800" dirty="0" smtClean="0"/>
              <a:t>论证</a:t>
            </a:r>
            <a:r>
              <a:rPr lang="zh-CN" altLang="zh-CN" sz="2800" dirty="0" smtClean="0"/>
              <a:t>。</a:t>
            </a:r>
          </a:p>
          <a:p>
            <a:pPr lvl="0"/>
            <a:r>
              <a:rPr lang="zh-CN" altLang="zh-CN" sz="3200" b="1" dirty="0" smtClean="0"/>
              <a:t>旋喷桩</a:t>
            </a:r>
            <a:endParaRPr lang="zh-CN" altLang="zh-CN" sz="3200" dirty="0" smtClean="0"/>
          </a:p>
          <a:p>
            <a:pPr>
              <a:buNone/>
            </a:pPr>
            <a:r>
              <a:rPr lang="en-US" altLang="zh-CN" sz="2800" dirty="0" smtClean="0"/>
              <a:t>         </a:t>
            </a:r>
            <a:r>
              <a:rPr lang="zh-CN" altLang="zh-CN" sz="2800" dirty="0" smtClean="0"/>
              <a:t>管廊穿越水系时，为了保证管廊</a:t>
            </a:r>
            <a:r>
              <a:rPr lang="zh-CN" altLang="zh-CN" sz="2800" dirty="0" smtClean="0"/>
              <a:t>的</a:t>
            </a:r>
            <a:r>
              <a:rPr lang="zh-CN" altLang="en-US" sz="2800" dirty="0" smtClean="0"/>
              <a:t>地基</a:t>
            </a:r>
            <a:r>
              <a:rPr lang="zh-CN" altLang="zh-CN" sz="2800" dirty="0" smtClean="0"/>
              <a:t>承</a:t>
            </a:r>
            <a:r>
              <a:rPr lang="zh-CN" altLang="zh-CN" sz="2800" dirty="0" smtClean="0"/>
              <a:t>载力，需要对管廊穿越河道段进行旋喷桩加固，以提高河道的地基承载力。</a:t>
            </a:r>
          </a:p>
          <a:p>
            <a:endParaRPr lang="zh-CN" altLang="en-US" dirty="0"/>
          </a:p>
        </p:txBody>
      </p:sp>
      <p:sp>
        <p:nvSpPr>
          <p:cNvPr id="3" name="标题 2"/>
          <p:cNvSpPr>
            <a:spLocks noGrp="1"/>
          </p:cNvSpPr>
          <p:nvPr>
            <p:ph type="title"/>
          </p:nvPr>
        </p:nvSpPr>
        <p:spPr>
          <a:xfrm>
            <a:off x="395536" y="188640"/>
            <a:ext cx="8229600" cy="1143000"/>
          </a:xfrm>
        </p:spPr>
        <p:txBody>
          <a:bodyPr>
            <a:normAutofit fontScale="90000"/>
          </a:bodyPr>
          <a:lstStyle/>
          <a:p>
            <a:r>
              <a:rPr lang="zh-CN" altLang="en-US" dirty="0" smtClean="0"/>
              <a:t>支护桩与旋喷桩（</a:t>
            </a:r>
            <a:r>
              <a:rPr lang="zh-CN" altLang="en-US" sz="3600" dirty="0" smtClean="0"/>
              <a:t>主要是提高地基承载力）</a:t>
            </a:r>
            <a:endParaRPr lang="zh-CN" alt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052830"/>
            <a:ext cx="8229600" cy="5805170"/>
          </a:xfrm>
        </p:spPr>
        <p:txBody>
          <a:bodyPr>
            <a:normAutofit/>
          </a:bodyPr>
          <a:lstStyle/>
          <a:p>
            <a:r>
              <a:rPr lang="zh-CN" altLang="zh-CN" sz="2400" b="1" dirty="0" smtClean="0"/>
              <a:t>汉中这个城市地下水十分丰富，按地勘探明的水层高程为</a:t>
            </a:r>
            <a:r>
              <a:rPr lang="en-US" altLang="zh-CN" sz="2400" b="1" dirty="0" smtClean="0"/>
              <a:t>511.5</a:t>
            </a:r>
            <a:r>
              <a:rPr lang="zh-CN" altLang="en-US" sz="2400" b="1" dirty="0" smtClean="0"/>
              <a:t>米</a:t>
            </a:r>
            <a:r>
              <a:rPr lang="zh-CN" altLang="zh-CN" sz="2400" b="1" dirty="0" smtClean="0"/>
              <a:t>，实际施工中，有时高于这个高程</a:t>
            </a:r>
            <a:r>
              <a:rPr lang="zh-CN" altLang="zh-CN" sz="2400" b="1" dirty="0" smtClean="0"/>
              <a:t>就</a:t>
            </a:r>
            <a:r>
              <a:rPr lang="zh-CN" altLang="en-US" sz="2400" b="1" dirty="0" smtClean="0"/>
              <a:t>出现</a:t>
            </a:r>
            <a:r>
              <a:rPr lang="zh-CN" altLang="zh-CN" sz="2400" b="1" dirty="0" smtClean="0"/>
              <a:t>地</a:t>
            </a:r>
            <a:r>
              <a:rPr lang="zh-CN" altLang="zh-CN" sz="2400" b="1" dirty="0" smtClean="0"/>
              <a:t>下水。为了保证施</a:t>
            </a:r>
            <a:r>
              <a:rPr lang="zh-CN" altLang="zh-CN" sz="2400" b="1" dirty="0" smtClean="0"/>
              <a:t>工</a:t>
            </a:r>
            <a:r>
              <a:rPr lang="zh-CN" altLang="en-US" sz="2400" b="1" dirty="0" smtClean="0"/>
              <a:t>顺利进行</a:t>
            </a:r>
            <a:r>
              <a:rPr lang="zh-CN" altLang="zh-CN" sz="2400" b="1" dirty="0" smtClean="0"/>
              <a:t>，</a:t>
            </a:r>
            <a:r>
              <a:rPr lang="zh-CN" altLang="zh-CN" sz="2400" b="1" dirty="0" smtClean="0"/>
              <a:t>就要采</a:t>
            </a:r>
            <a:r>
              <a:rPr lang="zh-CN" altLang="zh-CN" sz="2400" b="1" dirty="0" smtClean="0"/>
              <a:t>取井点降水的方式在</a:t>
            </a:r>
            <a:r>
              <a:rPr lang="zh-CN" altLang="zh-CN" sz="2400" b="1" dirty="0" smtClean="0"/>
              <a:t>基坑周</a:t>
            </a:r>
            <a:r>
              <a:rPr lang="zh-CN" altLang="zh-CN" sz="2400" b="1" dirty="0" smtClean="0"/>
              <a:t>围</a:t>
            </a:r>
            <a:r>
              <a:rPr lang="zh-CN" altLang="en-US" sz="2400" b="1" dirty="0" smtClean="0"/>
              <a:t>进行施工降水。</a:t>
            </a:r>
            <a:r>
              <a:rPr lang="zh-CN" altLang="zh-CN" sz="2400" b="1" dirty="0" smtClean="0"/>
              <a:t>如</a:t>
            </a:r>
            <a:r>
              <a:rPr lang="zh-CN" altLang="zh-CN" sz="2400" b="1" dirty="0" smtClean="0"/>
              <a:t>：我们监理的石门路与西二环路交叉口这段管廊</a:t>
            </a:r>
            <a:r>
              <a:rPr lang="zh-CN" altLang="zh-CN" sz="2400" b="1" dirty="0" smtClean="0"/>
              <a:t>，</a:t>
            </a:r>
            <a:r>
              <a:rPr lang="zh-CN" altLang="en-US" sz="2400" b="1" dirty="0" smtClean="0"/>
              <a:t>开挖</a:t>
            </a:r>
            <a:r>
              <a:rPr lang="zh-CN" altLang="zh-CN" sz="2400" b="1" dirty="0" smtClean="0"/>
              <a:t>时</a:t>
            </a:r>
            <a:r>
              <a:rPr lang="zh-CN" altLang="zh-CN" sz="2400" b="1" dirty="0" smtClean="0"/>
              <a:t>还没有挖到设计高程</a:t>
            </a:r>
            <a:r>
              <a:rPr lang="zh-CN" altLang="zh-CN" sz="2400" b="1" dirty="0" smtClean="0"/>
              <a:t>就</a:t>
            </a:r>
            <a:r>
              <a:rPr lang="zh-CN" altLang="en-US" sz="2400" b="1" dirty="0" smtClean="0"/>
              <a:t>涌出</a:t>
            </a:r>
            <a:r>
              <a:rPr lang="zh-CN" altLang="zh-CN" sz="2400" b="1" dirty="0" smtClean="0"/>
              <a:t>地</a:t>
            </a:r>
            <a:r>
              <a:rPr lang="zh-CN" altLang="zh-CN" sz="2400" b="1" dirty="0" smtClean="0"/>
              <a:t>下水。由于地下水的涌现</a:t>
            </a:r>
            <a:r>
              <a:rPr lang="zh-CN" altLang="zh-CN" sz="2400" b="1" dirty="0" smtClean="0"/>
              <a:t>，</a:t>
            </a:r>
            <a:r>
              <a:rPr lang="zh-CN" altLang="en-US" sz="2400" b="1" dirty="0" smtClean="0"/>
              <a:t>造成</a:t>
            </a:r>
            <a:r>
              <a:rPr lang="zh-CN" altLang="zh-CN" sz="2400" b="1" dirty="0" smtClean="0"/>
              <a:t>基</a:t>
            </a:r>
            <a:r>
              <a:rPr lang="zh-CN" altLang="zh-CN" sz="2400" b="1" dirty="0" smtClean="0"/>
              <a:t>坑边坡局部出现垮塌现象。为了保证边坡的安全，只能将新开挖的工作面进行了回填。最后采取在基坑周围</a:t>
            </a:r>
            <a:r>
              <a:rPr lang="zh-CN" altLang="zh-CN" sz="2400" b="1" dirty="0" smtClean="0"/>
              <a:t>打</a:t>
            </a:r>
            <a:r>
              <a:rPr lang="en-US" altLang="zh-CN" sz="2400" b="1" dirty="0" smtClean="0"/>
              <a:t>6</a:t>
            </a:r>
            <a:r>
              <a:rPr lang="zh-CN" altLang="en-US" sz="2400" b="1" dirty="0" smtClean="0"/>
              <a:t>口</a:t>
            </a:r>
            <a:r>
              <a:rPr lang="zh-CN" altLang="zh-CN" sz="2400" b="1" dirty="0" smtClean="0"/>
              <a:t>井</a:t>
            </a:r>
            <a:r>
              <a:rPr lang="zh-CN" altLang="en-US" sz="2400" b="1" dirty="0" smtClean="0"/>
              <a:t>进行</a:t>
            </a:r>
            <a:r>
              <a:rPr lang="zh-CN" altLang="zh-CN" sz="2400" b="1" dirty="0" smtClean="0"/>
              <a:t>抽水，</a:t>
            </a:r>
            <a:r>
              <a:rPr lang="zh-CN" altLang="zh-CN" sz="2400" b="1" dirty="0" smtClean="0"/>
              <a:t>将水降至基坑工作面以</a:t>
            </a:r>
            <a:r>
              <a:rPr lang="zh-CN" altLang="zh-CN" sz="2400" b="1" dirty="0" smtClean="0"/>
              <a:t>下</a:t>
            </a:r>
            <a:r>
              <a:rPr lang="zh-CN" altLang="en-US" sz="2400" b="1" dirty="0" smtClean="0"/>
              <a:t>后才又进行开挖</a:t>
            </a:r>
            <a:r>
              <a:rPr lang="zh-CN" altLang="zh-CN" sz="2400" b="1" dirty="0" smtClean="0"/>
              <a:t>。</a:t>
            </a:r>
            <a:r>
              <a:rPr lang="zh-CN" altLang="zh-CN" sz="2400" b="1" dirty="0" smtClean="0"/>
              <a:t>当然，在降水的过程中，要注意观察边坡的稳定情况。由于降水的过程中，</a:t>
            </a:r>
            <a:r>
              <a:rPr lang="zh-CN" altLang="zh-CN" sz="2400" b="1" dirty="0" smtClean="0"/>
              <a:t>土粒</a:t>
            </a:r>
            <a:r>
              <a:rPr lang="zh-CN" altLang="zh-CN" sz="2400" b="1" dirty="0" smtClean="0"/>
              <a:t>流失或者土体压缩固结，引起边坡周</a:t>
            </a:r>
            <a:r>
              <a:rPr lang="zh-CN" altLang="zh-CN" sz="2400" b="1" dirty="0" smtClean="0"/>
              <a:t>围</a:t>
            </a:r>
            <a:r>
              <a:rPr lang="zh-CN" altLang="en-US" sz="2400" b="1" dirty="0" smtClean="0"/>
              <a:t>的</a:t>
            </a:r>
            <a:r>
              <a:rPr lang="zh-CN" altLang="zh-CN" sz="2400" b="1" dirty="0" smtClean="0"/>
              <a:t>不</a:t>
            </a:r>
            <a:r>
              <a:rPr lang="zh-CN" altLang="zh-CN" sz="2400" b="1" dirty="0" smtClean="0"/>
              <a:t>均匀沉降，导致边坡可能产生位移。这时就要在保证降水满足要求的情况下，不要降水过快，并加强对边坡的监测，保证基坑安全。</a:t>
            </a:r>
            <a:endParaRPr lang="zh-CN" altLang="en-US" sz="2400" b="1" dirty="0"/>
          </a:p>
        </p:txBody>
      </p:sp>
      <p:sp>
        <p:nvSpPr>
          <p:cNvPr id="3" name="标题 2"/>
          <p:cNvSpPr>
            <a:spLocks noGrp="1"/>
          </p:cNvSpPr>
          <p:nvPr>
            <p:ph type="title"/>
          </p:nvPr>
        </p:nvSpPr>
        <p:spPr>
          <a:xfrm>
            <a:off x="457200" y="196850"/>
            <a:ext cx="8229600" cy="855980"/>
          </a:xfrm>
        </p:spPr>
        <p:txBody>
          <a:bodyPr>
            <a:normAutofit/>
          </a:bodyPr>
          <a:lstStyle/>
          <a:p>
            <a:r>
              <a:rPr lang="zh-CN" altLang="zh-CN" dirty="0" smtClean="0"/>
              <a:t>施工降水</a:t>
            </a: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管廊降水20170517_174953.jpg"/>
          <p:cNvPicPr>
            <a:picLocks noGrp="1" noChangeAspect="1"/>
          </p:cNvPicPr>
          <p:nvPr>
            <p:ph idx="1"/>
          </p:nvPr>
        </p:nvPicPr>
        <p:blipFill>
          <a:blip r:embed="rId2" cstate="print"/>
          <a:stretch>
            <a:fillRect/>
          </a:stretch>
        </p:blipFill>
        <p:spPr>
          <a:xfrm>
            <a:off x="1554692" y="1481138"/>
            <a:ext cx="6034616" cy="4525962"/>
          </a:xfrm>
        </p:spPr>
      </p:pic>
      <p:sp>
        <p:nvSpPr>
          <p:cNvPr id="3" name="标题 2"/>
          <p:cNvSpPr>
            <a:spLocks noGrp="1"/>
          </p:cNvSpPr>
          <p:nvPr>
            <p:ph type="title"/>
          </p:nvPr>
        </p:nvSpPr>
        <p:spPr/>
        <p:txBody>
          <a:bodyPr>
            <a:normAutofit fontScale="90000"/>
          </a:bodyPr>
          <a:lstStyle/>
          <a:p>
            <a:r>
              <a:rPr lang="zh-CN" altLang="en-US" dirty="0" smtClean="0"/>
              <a:t>石门路管廊与西二环管廊交叉口施工降水</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7715200" cy="4525963"/>
          </a:xfrm>
        </p:spPr>
        <p:txBody>
          <a:bodyPr/>
          <a:lstStyle/>
          <a:p>
            <a:r>
              <a:rPr lang="zh-CN" altLang="zh-CN" sz="3200" b="1" dirty="0" smtClean="0"/>
              <a:t>我们监管的汉中管廊工程，一</a:t>
            </a:r>
            <a:r>
              <a:rPr lang="zh-CN" altLang="zh-CN" sz="3200" b="1" dirty="0" smtClean="0"/>
              <a:t>般</a:t>
            </a:r>
            <a:r>
              <a:rPr lang="zh-CN" altLang="zh-CN" sz="3200" b="1" dirty="0" smtClean="0"/>
              <a:t>长</a:t>
            </a:r>
            <a:r>
              <a:rPr lang="zh-CN" altLang="en-US" sz="3200" b="1" dirty="0" smtClean="0"/>
              <a:t>度</a:t>
            </a:r>
            <a:r>
              <a:rPr lang="zh-CN" altLang="zh-CN" sz="3200" b="1" dirty="0" smtClean="0"/>
              <a:t>都</a:t>
            </a:r>
            <a:r>
              <a:rPr lang="zh-CN" altLang="zh-CN" sz="3200" b="1" dirty="0" smtClean="0"/>
              <a:t>在</a:t>
            </a:r>
            <a:r>
              <a:rPr lang="en-US" altLang="zh-CN" sz="3200" b="1" dirty="0" smtClean="0"/>
              <a:t>1-2</a:t>
            </a:r>
            <a:r>
              <a:rPr lang="zh-CN" altLang="zh-CN" sz="3200" b="1" dirty="0" smtClean="0"/>
              <a:t>公</a:t>
            </a:r>
            <a:r>
              <a:rPr lang="zh-CN" altLang="zh-CN" sz="3200" b="1" dirty="0" smtClean="0"/>
              <a:t>里</a:t>
            </a:r>
            <a:r>
              <a:rPr lang="zh-CN" altLang="en-US" sz="3200" b="1" dirty="0" smtClean="0"/>
              <a:t>以上</a:t>
            </a:r>
            <a:r>
              <a:rPr lang="zh-CN" altLang="zh-CN" sz="3200" b="1" dirty="0" smtClean="0"/>
              <a:t>，</a:t>
            </a:r>
            <a:r>
              <a:rPr lang="zh-CN" altLang="en-US" sz="3200" b="1" dirty="0" smtClean="0"/>
              <a:t>为了保证构筑物的施工质量</a:t>
            </a:r>
            <a:r>
              <a:rPr lang="zh-CN" altLang="zh-CN" sz="3200" b="1" dirty="0" smtClean="0"/>
              <a:t>，</a:t>
            </a:r>
            <a:r>
              <a:rPr lang="zh-CN" altLang="zh-CN" sz="3200" b="1" dirty="0" smtClean="0"/>
              <a:t>设</a:t>
            </a:r>
            <a:r>
              <a:rPr lang="zh-CN" altLang="zh-CN" sz="3200" b="1" dirty="0" smtClean="0"/>
              <a:t>计</a:t>
            </a:r>
            <a:r>
              <a:rPr lang="zh-CN" altLang="en-US" sz="3200" b="1" dirty="0" smtClean="0"/>
              <a:t>要求</a:t>
            </a:r>
            <a:r>
              <a:rPr lang="zh-CN" altLang="zh-CN" sz="3200" b="1" dirty="0" smtClean="0"/>
              <a:t>管</a:t>
            </a:r>
            <a:r>
              <a:rPr lang="zh-CN" altLang="zh-CN" sz="3200" b="1" dirty="0" smtClean="0"/>
              <a:t>廊施工采取分段施工</a:t>
            </a:r>
            <a:r>
              <a:rPr lang="zh-CN" altLang="zh-CN" sz="3200" b="1" dirty="0" smtClean="0"/>
              <a:t>的方</a:t>
            </a:r>
            <a:r>
              <a:rPr lang="zh-CN" altLang="zh-CN" sz="3200" b="1" dirty="0" smtClean="0"/>
              <a:t>案。管廊标准</a:t>
            </a:r>
            <a:r>
              <a:rPr lang="zh-CN" altLang="zh-CN" sz="3200" b="1" dirty="0" smtClean="0"/>
              <a:t>段</a:t>
            </a:r>
            <a:r>
              <a:rPr lang="zh-CN" altLang="en-US" sz="3200" b="1" dirty="0" smtClean="0"/>
              <a:t>一般</a:t>
            </a:r>
            <a:r>
              <a:rPr lang="en-US" altLang="zh-CN" sz="3200" b="1" dirty="0" smtClean="0"/>
              <a:t>20</a:t>
            </a:r>
            <a:r>
              <a:rPr lang="zh-CN" altLang="zh-CN" sz="3200" b="1" dirty="0" smtClean="0"/>
              <a:t>米一段，段与段之间的变形缝是采用直径为</a:t>
            </a:r>
            <a:r>
              <a:rPr lang="en-US" altLang="zh-CN" sz="3200" b="1" dirty="0" smtClean="0"/>
              <a:t>40mm</a:t>
            </a:r>
            <a:r>
              <a:rPr lang="zh-CN" altLang="zh-CN" sz="3200" b="1" dirty="0" smtClean="0"/>
              <a:t>的剪力筋</a:t>
            </a:r>
            <a:r>
              <a:rPr lang="zh-CN" altLang="en-US" sz="3200" b="1" dirty="0" smtClean="0"/>
              <a:t>，以</a:t>
            </a:r>
            <a:r>
              <a:rPr lang="en-US" altLang="zh-CN" sz="3200" b="1" dirty="0" smtClean="0"/>
              <a:t>300mm</a:t>
            </a:r>
            <a:r>
              <a:rPr lang="zh-CN" altLang="zh-CN" sz="3200" b="1" dirty="0" smtClean="0"/>
              <a:t>的间距，均匀布置在管廊截面周边的混凝土断面中部，进行段与段之间的连接。</a:t>
            </a:r>
          </a:p>
          <a:p>
            <a:endParaRPr lang="zh-CN" altLang="en-US" dirty="0"/>
          </a:p>
        </p:txBody>
      </p:sp>
      <p:sp>
        <p:nvSpPr>
          <p:cNvPr id="3" name="标题 2"/>
          <p:cNvSpPr>
            <a:spLocks noGrp="1"/>
          </p:cNvSpPr>
          <p:nvPr>
            <p:ph type="title"/>
          </p:nvPr>
        </p:nvSpPr>
        <p:spPr/>
        <p:txBody>
          <a:bodyPr>
            <a:normAutofit/>
          </a:bodyPr>
          <a:lstStyle/>
          <a:p>
            <a:pPr lvl="0"/>
            <a:r>
              <a:rPr lang="zh-CN" altLang="zh-CN" dirty="0" smtClean="0"/>
              <a:t>分段施工</a:t>
            </a: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b="1" dirty="0" smtClean="0"/>
              <a:t>管廊施工的</a:t>
            </a:r>
            <a:r>
              <a:rPr lang="zh-CN" altLang="zh-CN" b="1" dirty="0" smtClean="0">
                <a:solidFill>
                  <a:srgbClr val="FF0000"/>
                </a:solidFill>
              </a:rPr>
              <a:t>重点</a:t>
            </a:r>
            <a:r>
              <a:rPr lang="zh-CN" altLang="zh-CN" b="1" dirty="0" smtClean="0"/>
              <a:t>和</a:t>
            </a:r>
            <a:r>
              <a:rPr lang="zh-CN" altLang="zh-CN" b="1" dirty="0" smtClean="0">
                <a:solidFill>
                  <a:srgbClr val="FF0000"/>
                </a:solidFill>
              </a:rPr>
              <a:t>难点</a:t>
            </a:r>
            <a:r>
              <a:rPr lang="zh-CN" altLang="zh-CN" b="1" dirty="0" smtClean="0"/>
              <a:t>就是工程防水。由于管廊属于地</a:t>
            </a:r>
            <a:r>
              <a:rPr lang="zh-CN" altLang="zh-CN" b="1" dirty="0" smtClean="0"/>
              <a:t>下</a:t>
            </a:r>
            <a:r>
              <a:rPr lang="zh-CN" altLang="en-US" b="1" dirty="0" smtClean="0"/>
              <a:t>构</a:t>
            </a:r>
            <a:r>
              <a:rPr lang="zh-CN" altLang="zh-CN" b="1" dirty="0" smtClean="0"/>
              <a:t>筑</a:t>
            </a:r>
            <a:r>
              <a:rPr lang="zh-CN" altLang="zh-CN" b="1" dirty="0" smtClean="0"/>
              <a:t>物，一旦发生渗水，很难处理，并且处理成本很大。因此，管</a:t>
            </a:r>
            <a:r>
              <a:rPr lang="zh-CN" altLang="zh-CN" b="1" dirty="0" smtClean="0"/>
              <a:t>廊防</a:t>
            </a:r>
            <a:r>
              <a:rPr lang="zh-CN" altLang="zh-CN" b="1" dirty="0" smtClean="0"/>
              <a:t>水的设</a:t>
            </a:r>
            <a:r>
              <a:rPr lang="zh-CN" altLang="zh-CN" b="1" dirty="0" smtClean="0"/>
              <a:t>计原</a:t>
            </a:r>
            <a:r>
              <a:rPr lang="zh-CN" altLang="zh-CN" b="1" dirty="0" smtClean="0"/>
              <a:t>则</a:t>
            </a:r>
            <a:r>
              <a:rPr lang="zh-CN" altLang="en-US" b="1" dirty="0" smtClean="0"/>
              <a:t>是</a:t>
            </a:r>
            <a:r>
              <a:rPr lang="zh-CN" altLang="zh-CN" b="1" dirty="0" smtClean="0"/>
              <a:t>以</a:t>
            </a:r>
            <a:r>
              <a:rPr lang="zh-CN" altLang="zh-CN" b="1" dirty="0" smtClean="0"/>
              <a:t>防为主，刚柔并济，多道防线，因地制宜，综合治理。管廊防水首先应保证钢筋混凝土结构自</a:t>
            </a:r>
            <a:r>
              <a:rPr lang="zh-CN" altLang="zh-CN" b="1" dirty="0" smtClean="0"/>
              <a:t>身</a:t>
            </a:r>
            <a:r>
              <a:rPr lang="zh-CN" altLang="en-US" b="1" dirty="0" smtClean="0"/>
              <a:t>的</a:t>
            </a:r>
            <a:r>
              <a:rPr lang="zh-CN" altLang="zh-CN" b="1" dirty="0" smtClean="0"/>
              <a:t>防</a:t>
            </a:r>
            <a:r>
              <a:rPr lang="zh-CN" altLang="zh-CN" b="1" dirty="0" smtClean="0"/>
              <a:t>水能力</a:t>
            </a:r>
            <a:r>
              <a:rPr lang="zh-CN" altLang="zh-CN" b="1" dirty="0" smtClean="0"/>
              <a:t>；</a:t>
            </a:r>
            <a:r>
              <a:rPr lang="zh-CN" altLang="en-US" b="1" dirty="0" smtClean="0"/>
              <a:t>其</a:t>
            </a:r>
            <a:r>
              <a:rPr lang="zh-CN" altLang="en-US" b="1" dirty="0" smtClean="0"/>
              <a:t>次是</a:t>
            </a:r>
            <a:r>
              <a:rPr lang="zh-CN" altLang="zh-CN" b="1" dirty="0" smtClean="0"/>
              <a:t>加</a:t>
            </a:r>
            <a:r>
              <a:rPr lang="zh-CN" altLang="zh-CN" b="1" dirty="0" smtClean="0"/>
              <a:t>强变形缝、施工缝、各种结构断面接口等细部结构的防水措</a:t>
            </a:r>
            <a:r>
              <a:rPr lang="zh-CN" altLang="zh-CN" b="1" dirty="0" smtClean="0"/>
              <a:t>施</a:t>
            </a:r>
            <a:r>
              <a:rPr lang="zh-CN" altLang="en-US" b="1" dirty="0" smtClean="0"/>
              <a:t>；还</a:t>
            </a:r>
            <a:r>
              <a:rPr lang="zh-CN" altLang="zh-CN" b="1" dirty="0" smtClean="0"/>
              <a:t>在</a:t>
            </a:r>
            <a:r>
              <a:rPr lang="zh-CN" altLang="zh-CN" b="1" dirty="0" smtClean="0"/>
              <a:t>迎水面设置柔性全包防水层</a:t>
            </a:r>
            <a:r>
              <a:rPr lang="zh-CN" altLang="en-US" b="1" dirty="0" smtClean="0"/>
              <a:t>（</a:t>
            </a:r>
            <a:r>
              <a:rPr lang="en-US" altLang="zh-CN" sz="2800" b="1" dirty="0" smtClean="0"/>
              <a:t> SBS</a:t>
            </a:r>
            <a:r>
              <a:rPr lang="zh-CN" altLang="en-US" b="1" dirty="0" smtClean="0"/>
              <a:t>改性沥青防水卷材）</a:t>
            </a:r>
            <a:r>
              <a:rPr lang="zh-CN" altLang="zh-CN" b="1" dirty="0" smtClean="0"/>
              <a:t>加强防水。</a:t>
            </a:r>
          </a:p>
          <a:p>
            <a:r>
              <a:rPr lang="zh-CN" altLang="zh-CN" b="1" dirty="0" smtClean="0"/>
              <a:t>汉中管廊工程防水体系</a:t>
            </a:r>
            <a:r>
              <a:rPr lang="zh-CN" altLang="en-US" b="1" dirty="0" smtClean="0"/>
              <a:t>包括</a:t>
            </a:r>
            <a:r>
              <a:rPr lang="zh-CN" altLang="zh-CN" b="1" dirty="0" smtClean="0"/>
              <a:t>结构自防水、接缝防水以及附加防水层。</a:t>
            </a:r>
            <a:endParaRPr lang="zh-CN" altLang="en-US" b="1" dirty="0"/>
          </a:p>
        </p:txBody>
      </p:sp>
      <p:sp>
        <p:nvSpPr>
          <p:cNvPr id="3" name="标题 2"/>
          <p:cNvSpPr>
            <a:spLocks noGrp="1"/>
          </p:cNvSpPr>
          <p:nvPr>
            <p:ph type="title"/>
          </p:nvPr>
        </p:nvSpPr>
        <p:spPr/>
        <p:txBody>
          <a:bodyPr>
            <a:normAutofit/>
          </a:bodyPr>
          <a:lstStyle/>
          <a:p>
            <a:r>
              <a:rPr lang="zh-CN" altLang="zh-CN" dirty="0" smtClean="0"/>
              <a:t>工程防水</a:t>
            </a: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pPr lvl="0"/>
            <a:r>
              <a:rPr lang="en-US" altLang="zh-CN" sz="2800" b="1" dirty="0" smtClean="0"/>
              <a:t>1</a:t>
            </a:r>
            <a:r>
              <a:rPr lang="zh-CN" altLang="en-US" sz="2800" b="1" dirty="0" smtClean="0"/>
              <a:t>、</a:t>
            </a:r>
            <a:r>
              <a:rPr lang="zh-CN" altLang="zh-CN" sz="2800" b="1" dirty="0" smtClean="0"/>
              <a:t>结构自防水是采用抗渗等级为</a:t>
            </a:r>
            <a:r>
              <a:rPr lang="en-US" altLang="zh-CN" sz="2800" b="1" dirty="0" smtClean="0"/>
              <a:t>P8</a:t>
            </a:r>
            <a:r>
              <a:rPr lang="zh-CN" altLang="zh-CN" sz="2800" b="1" dirty="0" smtClean="0"/>
              <a:t>的</a:t>
            </a:r>
            <a:r>
              <a:rPr lang="en-US" altLang="zh-CN" sz="2800" b="1" dirty="0" smtClean="0"/>
              <a:t>C35</a:t>
            </a:r>
            <a:r>
              <a:rPr lang="zh-CN" altLang="zh-CN" sz="2800" b="1" dirty="0" smtClean="0"/>
              <a:t>混</a:t>
            </a:r>
            <a:r>
              <a:rPr lang="zh-CN" altLang="zh-CN" sz="2800" b="1" dirty="0" smtClean="0"/>
              <a:t>凝土进行防水。</a:t>
            </a:r>
          </a:p>
          <a:p>
            <a:pPr lvl="0"/>
            <a:r>
              <a:rPr lang="en-US" altLang="zh-CN" sz="2800" b="1" dirty="0" smtClean="0"/>
              <a:t>2</a:t>
            </a:r>
            <a:r>
              <a:rPr lang="zh-CN" altLang="en-US" sz="2800" b="1" dirty="0" smtClean="0"/>
              <a:t>、</a:t>
            </a:r>
            <a:r>
              <a:rPr lang="zh-CN" altLang="zh-CN" sz="2800" b="1" dirty="0" smtClean="0"/>
              <a:t>接缝防水是施工缝采用中置式止水带（止水钢板）。</a:t>
            </a:r>
          </a:p>
          <a:p>
            <a:pPr lvl="0"/>
            <a:r>
              <a:rPr lang="en-US" altLang="zh-CN" sz="2800" b="1" dirty="0" smtClean="0"/>
              <a:t>3</a:t>
            </a:r>
            <a:r>
              <a:rPr lang="zh-CN" altLang="en-US" sz="2800" b="1" dirty="0" smtClean="0"/>
              <a:t>、</a:t>
            </a:r>
            <a:r>
              <a:rPr lang="zh-CN" altLang="zh-CN" sz="2800" b="1" dirty="0" smtClean="0"/>
              <a:t>变形缝（段与段接头）设置三道各自成环的止水线，从内向外分别为密封胶</a:t>
            </a:r>
            <a:r>
              <a:rPr lang="en-US" altLang="zh-CN" sz="2800" b="1" dirty="0" smtClean="0"/>
              <a:t>-</a:t>
            </a:r>
            <a:r>
              <a:rPr lang="zh-CN" altLang="zh-CN" sz="2800" b="1" dirty="0" smtClean="0"/>
              <a:t>中埋式橡胶止水带</a:t>
            </a:r>
            <a:r>
              <a:rPr lang="en-US" altLang="zh-CN" sz="2800" b="1" dirty="0" smtClean="0"/>
              <a:t>-</a:t>
            </a:r>
            <a:r>
              <a:rPr lang="zh-CN" altLang="zh-CN" sz="2800" b="1" dirty="0" smtClean="0"/>
              <a:t>外贴式止水带。</a:t>
            </a:r>
          </a:p>
          <a:p>
            <a:pPr lvl="0"/>
            <a:r>
              <a:rPr lang="en-US" altLang="zh-CN" sz="2800" b="1" dirty="0" smtClean="0"/>
              <a:t>4</a:t>
            </a:r>
            <a:r>
              <a:rPr lang="zh-CN" altLang="en-US" sz="2800" b="1" dirty="0" smtClean="0"/>
              <a:t>、</a:t>
            </a:r>
            <a:r>
              <a:rPr lang="zh-CN" altLang="zh-CN" sz="2800" b="1" dirty="0" smtClean="0"/>
              <a:t>出线孔防水</a:t>
            </a:r>
          </a:p>
          <a:p>
            <a:pPr>
              <a:buNone/>
            </a:pPr>
            <a:r>
              <a:rPr lang="en-US" altLang="zh-CN" sz="2800" b="1" dirty="0" smtClean="0"/>
              <a:t>        </a:t>
            </a:r>
            <a:r>
              <a:rPr lang="zh-CN" altLang="zh-CN" sz="2800" b="1" dirty="0" smtClean="0"/>
              <a:t>再生水</a:t>
            </a:r>
            <a:r>
              <a:rPr lang="zh-CN" altLang="zh-CN" sz="2800" b="1" dirty="0" smtClean="0"/>
              <a:t>、</a:t>
            </a:r>
            <a:r>
              <a:rPr lang="zh-CN" altLang="en-US" sz="2800" b="1" dirty="0" smtClean="0"/>
              <a:t>给</a:t>
            </a:r>
            <a:r>
              <a:rPr lang="zh-CN" altLang="en-US" sz="2800" b="1" dirty="0" smtClean="0"/>
              <a:t>水、</a:t>
            </a:r>
            <a:r>
              <a:rPr lang="zh-CN" altLang="zh-CN" sz="2800" b="1" dirty="0" smtClean="0"/>
              <a:t>热</a:t>
            </a:r>
            <a:r>
              <a:rPr lang="zh-CN" altLang="zh-CN" sz="2800" b="1" dirty="0" smtClean="0"/>
              <a:t>力管出线孔采用柔性防水套管；电力和通信出线口采用刚性防水套管。</a:t>
            </a:r>
          </a:p>
          <a:p>
            <a:endParaRPr lang="zh-CN" altLang="en-US" dirty="0"/>
          </a:p>
        </p:txBody>
      </p:sp>
      <p:sp>
        <p:nvSpPr>
          <p:cNvPr id="3" name="标题 2"/>
          <p:cNvSpPr>
            <a:spLocks noGrp="1"/>
          </p:cNvSpPr>
          <p:nvPr>
            <p:ph type="title"/>
          </p:nvPr>
        </p:nvSpPr>
        <p:spPr/>
        <p:txBody>
          <a:bodyPr/>
          <a:lstStyle/>
          <a:p>
            <a:r>
              <a:rPr lang="zh-CN" altLang="en-US" dirty="0" smtClean="0"/>
              <a:t>工程防水</a:t>
            </a:r>
            <a:endParaRPr lang="zh-CN"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098550"/>
            <a:ext cx="8229600" cy="5139055"/>
          </a:xfrm>
        </p:spPr>
        <p:txBody>
          <a:bodyPr>
            <a:normAutofit fontScale="92500" lnSpcReduction="10000"/>
          </a:bodyPr>
          <a:lstStyle/>
          <a:p>
            <a:pPr lvl="0"/>
            <a:r>
              <a:rPr lang="en-US" altLang="zh-CN" sz="3000" b="1" dirty="0" smtClean="0"/>
              <a:t>5</a:t>
            </a:r>
            <a:r>
              <a:rPr lang="zh-CN" altLang="en-US" sz="3000" b="1" dirty="0" smtClean="0"/>
              <a:t>、</a:t>
            </a:r>
            <a:r>
              <a:rPr lang="zh-CN" altLang="zh-CN" sz="3000" b="1" dirty="0" smtClean="0"/>
              <a:t>附加防水层</a:t>
            </a:r>
          </a:p>
          <a:p>
            <a:pPr>
              <a:buNone/>
            </a:pPr>
            <a:r>
              <a:rPr lang="en-US" altLang="zh-CN" sz="3000" b="1" dirty="0" smtClean="0"/>
              <a:t>         </a:t>
            </a:r>
            <a:r>
              <a:rPr lang="zh-CN" altLang="zh-CN" sz="3000" b="1" dirty="0" smtClean="0"/>
              <a:t>非下穿水系段综合管廊标准段，结构主体的顶板、底板、侧墙除钢筋混凝土自防水外，还采用两道</a:t>
            </a:r>
            <a:r>
              <a:rPr lang="en-US" altLang="zh-CN" sz="3000" b="1" dirty="0" smtClean="0"/>
              <a:t>4mm</a:t>
            </a:r>
            <a:r>
              <a:rPr lang="zh-CN" altLang="zh-CN" sz="3000" b="1" dirty="0" smtClean="0"/>
              <a:t>厚的</a:t>
            </a:r>
            <a:r>
              <a:rPr lang="en-US" altLang="zh-CN" sz="3000" b="1" dirty="0" smtClean="0"/>
              <a:t>SBS</a:t>
            </a:r>
            <a:r>
              <a:rPr lang="zh-CN" altLang="zh-CN" sz="3000" b="1" dirty="0" smtClean="0"/>
              <a:t>改性沥青防水卷材防水，其中：顶部仅顶板最外层采用耐根穿刺防水卷材。</a:t>
            </a:r>
          </a:p>
          <a:p>
            <a:pPr>
              <a:buNone/>
            </a:pPr>
            <a:r>
              <a:rPr lang="en-US" altLang="zh-CN" sz="3000" b="1" dirty="0" smtClean="0"/>
              <a:t>         </a:t>
            </a:r>
            <a:r>
              <a:rPr lang="zh-CN" altLang="zh-CN" sz="3000" b="1" dirty="0" smtClean="0"/>
              <a:t>下穿水系段综合管廊标准段，结构主体顶板、底板、侧墙除自防水外，还用</a:t>
            </a:r>
            <a:r>
              <a:rPr lang="en-US" altLang="zh-CN" sz="3000" b="1" dirty="0" smtClean="0"/>
              <a:t>1.5mm</a:t>
            </a:r>
            <a:r>
              <a:rPr lang="zh-CN" altLang="zh-CN" sz="3000" b="1" dirty="0" smtClean="0"/>
              <a:t>厚水泥基渗透结晶防水涂料，加两道</a:t>
            </a:r>
            <a:r>
              <a:rPr lang="en-US" altLang="zh-CN" sz="3000" b="1" dirty="0" smtClean="0"/>
              <a:t>4mm</a:t>
            </a:r>
            <a:r>
              <a:rPr lang="zh-CN" altLang="zh-CN" sz="3000" b="1" dirty="0" smtClean="0"/>
              <a:t>厚的</a:t>
            </a:r>
            <a:r>
              <a:rPr lang="en-US" altLang="zh-CN" sz="3000" b="1" dirty="0" smtClean="0"/>
              <a:t>SBS</a:t>
            </a:r>
            <a:r>
              <a:rPr lang="zh-CN" altLang="zh-CN" sz="3000" b="1" dirty="0" smtClean="0"/>
              <a:t>改性沥青防水卷材防水，其中：顶部仅顶板最外层采用耐根穿刺防水卷材。下穿水系时，管廊设</a:t>
            </a:r>
            <a:r>
              <a:rPr lang="zh-CN" altLang="zh-CN" sz="3000" b="1" dirty="0" smtClean="0"/>
              <a:t>置</a:t>
            </a:r>
            <a:r>
              <a:rPr lang="zh-CN" altLang="en-US" sz="3000" b="1" dirty="0" smtClean="0"/>
              <a:t>的</a:t>
            </a:r>
            <a:r>
              <a:rPr lang="zh-CN" altLang="zh-CN" sz="3000" b="1" dirty="0" smtClean="0"/>
              <a:t>段</a:t>
            </a:r>
            <a:r>
              <a:rPr lang="zh-CN" altLang="zh-CN" sz="3000" b="1" dirty="0" smtClean="0"/>
              <a:t>落与地基处理段落应相同，下穿水系段防水混凝土需添加水泥基渗透结晶型外加剂。</a:t>
            </a:r>
          </a:p>
          <a:p>
            <a:endParaRPr lang="zh-CN" altLang="en-US" dirty="0"/>
          </a:p>
        </p:txBody>
      </p:sp>
      <p:sp>
        <p:nvSpPr>
          <p:cNvPr id="3" name="标题 2"/>
          <p:cNvSpPr>
            <a:spLocks noGrp="1"/>
          </p:cNvSpPr>
          <p:nvPr>
            <p:ph type="title"/>
          </p:nvPr>
        </p:nvSpPr>
        <p:spPr>
          <a:xfrm>
            <a:off x="457200" y="274638"/>
            <a:ext cx="8229600" cy="922114"/>
          </a:xfrm>
        </p:spPr>
        <p:txBody>
          <a:bodyPr/>
          <a:lstStyle/>
          <a:p>
            <a:r>
              <a:rPr lang="zh-CN" altLang="en-US" dirty="0" smtClean="0"/>
              <a:t>工程防水</a:t>
            </a:r>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sz="3200" b="1" dirty="0" smtClean="0"/>
              <a:t>管廊主体属钢筋混凝土建筑物，施工与以往住宅建筑和其他市政工程的建筑都是一样的，就是钢筋、模板、混凝土的施工，与其他建筑物相比，脚手架和模板支撑难度不大，甚至于比其他工程还容易</a:t>
            </a:r>
            <a:r>
              <a:rPr lang="zh-CN" altLang="en-US" sz="3200" b="1" dirty="0" smtClean="0"/>
              <a:t>些</a:t>
            </a:r>
            <a:r>
              <a:rPr lang="zh-CN" altLang="zh-CN" sz="3200" b="1" dirty="0" smtClean="0"/>
              <a:t>，因为管廊的结构很简单，看懂一个标准节的图纸后，其他断面结构都大同小异。</a:t>
            </a:r>
          </a:p>
          <a:p>
            <a:endParaRPr lang="zh-CN" altLang="en-US" dirty="0"/>
          </a:p>
        </p:txBody>
      </p:sp>
      <p:sp>
        <p:nvSpPr>
          <p:cNvPr id="3" name="标题 2"/>
          <p:cNvSpPr>
            <a:spLocks noGrp="1"/>
          </p:cNvSpPr>
          <p:nvPr>
            <p:ph type="title"/>
          </p:nvPr>
        </p:nvSpPr>
        <p:spPr/>
        <p:txBody>
          <a:bodyPr/>
          <a:lstStyle/>
          <a:p>
            <a:r>
              <a:rPr lang="zh-CN" altLang="zh-CN" dirty="0" smtClean="0"/>
              <a:t>钢筋混凝土建筑物的施工</a:t>
            </a:r>
            <a:endParaRPr lang="zh-CN" altLang="zh-C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f65fecd4a292dcb39c3a2e8c02e8ad4.jpg"/>
          <p:cNvPicPr>
            <a:picLocks noGrp="1" noChangeAspect="1"/>
          </p:cNvPicPr>
          <p:nvPr>
            <p:ph idx="1"/>
          </p:nvPr>
        </p:nvPicPr>
        <p:blipFill>
          <a:blip r:embed="rId2" cstate="print"/>
          <a:stretch>
            <a:fillRect/>
          </a:stretch>
        </p:blipFill>
        <p:spPr>
          <a:xfrm>
            <a:off x="548922" y="1481138"/>
            <a:ext cx="8127534" cy="3964086"/>
          </a:xfrm>
        </p:spPr>
      </p:pic>
      <p:sp>
        <p:nvSpPr>
          <p:cNvPr id="3" name="标题 2"/>
          <p:cNvSpPr>
            <a:spLocks noGrp="1"/>
          </p:cNvSpPr>
          <p:nvPr>
            <p:ph type="title"/>
          </p:nvPr>
        </p:nvSpPr>
        <p:spPr/>
        <p:txBody>
          <a:bodyPr>
            <a:normAutofit fontScale="90000"/>
          </a:bodyPr>
          <a:lstStyle/>
          <a:p>
            <a:r>
              <a:rPr lang="zh-CN" altLang="en-US" dirty="0" smtClean="0"/>
              <a:t>西二环管廊满堂脚手架和侧墙防水对拉螺杆的布置图</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95536" y="1124744"/>
            <a:ext cx="8229600" cy="5400600"/>
          </a:xfrm>
        </p:spPr>
        <p:txBody>
          <a:bodyPr>
            <a:normAutofit fontScale="90000" lnSpcReduction="10000"/>
          </a:bodyPr>
          <a:lstStyle/>
          <a:p>
            <a:r>
              <a:rPr lang="zh-CN" altLang="zh-CN" sz="2800" b="1" dirty="0" smtClean="0"/>
              <a:t>城市中建设地下管线综合管廊的概念，起源于十九世纪的欧洲，首先出现在法国。自从</a:t>
            </a:r>
            <a:r>
              <a:rPr lang="en-US" altLang="zh-CN" sz="2800" b="1" dirty="0" smtClean="0"/>
              <a:t>1833</a:t>
            </a:r>
            <a:r>
              <a:rPr lang="zh-CN" altLang="zh-CN" sz="2800" b="1" dirty="0" smtClean="0"/>
              <a:t>的巴黎诞生了世界上第一条地下综合管</a:t>
            </a:r>
            <a:r>
              <a:rPr lang="zh-CN" altLang="zh-CN" sz="2800" b="1" dirty="0" smtClean="0"/>
              <a:t>廊后</a:t>
            </a:r>
            <a:r>
              <a:rPr lang="zh-CN" altLang="zh-CN" sz="2800" b="1" dirty="0" smtClean="0"/>
              <a:t>，至今已经有近</a:t>
            </a:r>
            <a:r>
              <a:rPr lang="en-US" altLang="zh-CN" sz="2800" b="1" dirty="0" smtClean="0"/>
              <a:t>186</a:t>
            </a:r>
            <a:r>
              <a:rPr lang="zh-CN" altLang="zh-CN" sz="2800" b="1" dirty="0" smtClean="0"/>
              <a:t>年的发展历程</a:t>
            </a:r>
            <a:r>
              <a:rPr lang="zh-CN" altLang="en-US" sz="2800" b="1" dirty="0" smtClean="0"/>
              <a:t>。</a:t>
            </a:r>
            <a:endParaRPr lang="en-US" altLang="zh-CN" sz="2800" b="1" dirty="0" smtClean="0"/>
          </a:p>
          <a:p>
            <a:r>
              <a:rPr lang="zh-CN" altLang="en-US" sz="2800" b="1" dirty="0" smtClean="0">
                <a:sym typeface="+mn-ea"/>
              </a:rPr>
              <a:t>在我国，第一条综合管廊可追溯到</a:t>
            </a:r>
            <a:r>
              <a:rPr lang="en-US" altLang="zh-CN" sz="2800" b="1" dirty="0" smtClean="0">
                <a:sym typeface="+mn-ea"/>
              </a:rPr>
              <a:t>1958</a:t>
            </a:r>
            <a:r>
              <a:rPr lang="zh-CN" altLang="en-US" sz="2800" b="1" dirty="0" smtClean="0">
                <a:sym typeface="+mn-ea"/>
              </a:rPr>
              <a:t>年的天安门广场下的综合管线</a:t>
            </a:r>
            <a:r>
              <a:rPr lang="zh-CN" altLang="en-US" sz="2800" b="1" dirty="0" smtClean="0">
                <a:sym typeface="+mn-ea"/>
              </a:rPr>
              <a:t>。综合管</a:t>
            </a:r>
            <a:r>
              <a:rPr lang="zh-CN" altLang="en-US" sz="2800" b="1" dirty="0" smtClean="0">
                <a:sym typeface="+mn-ea"/>
              </a:rPr>
              <a:t>廊建设真正开始是</a:t>
            </a:r>
            <a:r>
              <a:rPr lang="en-US" altLang="zh-CN" sz="2800" b="1" dirty="0" smtClean="0">
                <a:sym typeface="+mn-ea"/>
              </a:rPr>
              <a:t>2015</a:t>
            </a:r>
            <a:r>
              <a:rPr lang="zh-CN" altLang="zh-CN" sz="2800" b="1" dirty="0" smtClean="0">
                <a:sym typeface="+mn-ea"/>
              </a:rPr>
              <a:t>年国务院公布的</a:t>
            </a:r>
            <a:r>
              <a:rPr lang="en-US" altLang="zh-CN" sz="2800" b="1" dirty="0" smtClean="0">
                <a:sym typeface="+mn-ea"/>
              </a:rPr>
              <a:t> </a:t>
            </a:r>
            <a:r>
              <a:rPr lang="zh-CN" altLang="zh-CN" sz="2800" b="1" dirty="0" smtClean="0">
                <a:sym typeface="+mn-ea"/>
              </a:rPr>
              <a:t>《关于加强城市地下管线建设管理的指导意见》，提出在</a:t>
            </a:r>
            <a:r>
              <a:rPr lang="en-US" altLang="zh-CN" sz="2800" b="1" dirty="0" smtClean="0">
                <a:sym typeface="+mn-ea"/>
              </a:rPr>
              <a:t>36</a:t>
            </a:r>
            <a:r>
              <a:rPr lang="zh-CN" altLang="zh-CN" sz="2800" b="1" dirty="0" smtClean="0">
                <a:sym typeface="+mn-ea"/>
              </a:rPr>
              <a:t>个大中城市开展地下综合管廊试点工程。</a:t>
            </a:r>
            <a:r>
              <a:rPr lang="en-US" altLang="zh-CN" sz="2800" b="1" dirty="0" smtClean="0">
                <a:sym typeface="+mn-ea"/>
              </a:rPr>
              <a:t>2016</a:t>
            </a:r>
            <a:r>
              <a:rPr lang="zh-CN" altLang="zh-CN" sz="2800" b="1" dirty="0" smtClean="0">
                <a:sym typeface="+mn-ea"/>
              </a:rPr>
              <a:t>年</a:t>
            </a:r>
            <a:r>
              <a:rPr lang="en-US" altLang="zh-CN" sz="2800" b="1" dirty="0" smtClean="0">
                <a:sym typeface="+mn-ea"/>
              </a:rPr>
              <a:t>3</a:t>
            </a:r>
            <a:r>
              <a:rPr lang="zh-CN" altLang="zh-CN" sz="2800" b="1" dirty="0" smtClean="0">
                <a:sym typeface="+mn-ea"/>
              </a:rPr>
              <a:t>月</a:t>
            </a:r>
            <a:r>
              <a:rPr lang="en-US" altLang="zh-CN" sz="2800" b="1" dirty="0" smtClean="0">
                <a:sym typeface="+mn-ea"/>
              </a:rPr>
              <a:t>2</a:t>
            </a:r>
            <a:r>
              <a:rPr lang="zh-CN" altLang="zh-CN" sz="2800" b="1" dirty="0" smtClean="0">
                <a:sym typeface="+mn-ea"/>
              </a:rPr>
              <a:t>日，财政部出台了</a:t>
            </a:r>
            <a:r>
              <a:rPr lang="en-US" altLang="zh-CN" sz="2800" b="1" dirty="0" smtClean="0">
                <a:sym typeface="+mn-ea"/>
              </a:rPr>
              <a:t> </a:t>
            </a:r>
            <a:r>
              <a:rPr lang="zh-CN" altLang="zh-CN" sz="2800" b="1" dirty="0" smtClean="0">
                <a:sym typeface="+mn-ea"/>
              </a:rPr>
              <a:t>《关于开展</a:t>
            </a:r>
            <a:r>
              <a:rPr lang="en-US" altLang="zh-CN" sz="2800" b="1" dirty="0" smtClean="0">
                <a:sym typeface="+mn-ea"/>
              </a:rPr>
              <a:t>2016</a:t>
            </a:r>
            <a:r>
              <a:rPr lang="zh-CN" altLang="zh-CN" sz="2800" b="1" dirty="0" smtClean="0">
                <a:sym typeface="+mn-ea"/>
              </a:rPr>
              <a:t>年中央财政支持地下综合管廊试点工作的通知》，财政部、住房城乡建设部决定启动</a:t>
            </a:r>
            <a:r>
              <a:rPr lang="en-US" altLang="zh-CN" sz="2800" b="1" dirty="0" smtClean="0">
                <a:sym typeface="+mn-ea"/>
              </a:rPr>
              <a:t>2016</a:t>
            </a:r>
            <a:r>
              <a:rPr lang="zh-CN" altLang="zh-CN" sz="2800" b="1" dirty="0" smtClean="0">
                <a:sym typeface="+mn-ea"/>
              </a:rPr>
              <a:t>年中央财政支持地下综合管廊试点工作。与此同时，</a:t>
            </a:r>
            <a:r>
              <a:rPr lang="zh-CN" altLang="zh-CN" sz="2800" b="1" dirty="0" smtClean="0"/>
              <a:t>综合管廊建设被列入国家十三五规划（</a:t>
            </a:r>
            <a:r>
              <a:rPr lang="en-US" altLang="zh-CN" sz="2000" b="1" dirty="0" smtClean="0"/>
              <a:t>2016--2020</a:t>
            </a:r>
            <a:r>
              <a:rPr lang="zh-CN" altLang="zh-CN" sz="2800" b="1" dirty="0" smtClean="0"/>
              <a:t>）中的重点基础设施投资建设项目。</a:t>
            </a:r>
            <a:endParaRPr lang="en-US" altLang="zh-CN" sz="2800" b="1" dirty="0" smtClean="0"/>
          </a:p>
          <a:p>
            <a:endParaRPr lang="zh-CN" altLang="en-US" dirty="0"/>
          </a:p>
        </p:txBody>
      </p:sp>
      <p:sp>
        <p:nvSpPr>
          <p:cNvPr id="3" name="标题 2"/>
          <p:cNvSpPr>
            <a:spLocks noGrp="1"/>
          </p:cNvSpPr>
          <p:nvPr>
            <p:ph type="title"/>
          </p:nvPr>
        </p:nvSpPr>
        <p:spPr>
          <a:xfrm>
            <a:off x="457200" y="294323"/>
            <a:ext cx="8229600" cy="922114"/>
          </a:xfrm>
        </p:spPr>
        <p:txBody>
          <a:bodyPr/>
          <a:lstStyle/>
          <a:p>
            <a:r>
              <a:rPr lang="zh-CN" altLang="en-US" dirty="0" smtClean="0"/>
              <a:t>城市综合管廊的起源</a:t>
            </a:r>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1</a:t>
            </a:r>
            <a:r>
              <a:rPr lang="zh-CN" altLang="en-US" dirty="0" smtClean="0"/>
              <a:t>、满堂脚手架立杆的横距和纵距都是</a:t>
            </a:r>
            <a:r>
              <a:rPr lang="en-US" altLang="zh-CN" dirty="0" smtClean="0"/>
              <a:t>70cm</a:t>
            </a:r>
            <a:r>
              <a:rPr lang="zh-CN" altLang="en-US" dirty="0" smtClean="0"/>
              <a:t>，步距是</a:t>
            </a:r>
            <a:r>
              <a:rPr lang="en-US" altLang="zh-CN" dirty="0" smtClean="0"/>
              <a:t>180cm,</a:t>
            </a:r>
            <a:r>
              <a:rPr lang="zh-CN" altLang="en-US" dirty="0" smtClean="0"/>
              <a:t>剪刀撑沿立杆纵向每</a:t>
            </a:r>
            <a:r>
              <a:rPr lang="en-US" altLang="zh-CN" dirty="0" smtClean="0"/>
              <a:t>2.1m</a:t>
            </a:r>
            <a:r>
              <a:rPr lang="zh-CN" altLang="en-US" dirty="0" smtClean="0"/>
              <a:t>设置一道；</a:t>
            </a:r>
            <a:endParaRPr lang="en-US" altLang="zh-CN" dirty="0" smtClean="0"/>
          </a:p>
          <a:p>
            <a:r>
              <a:rPr lang="en-US" altLang="zh-CN" dirty="0" smtClean="0"/>
              <a:t>2</a:t>
            </a:r>
            <a:r>
              <a:rPr lang="zh-CN" altLang="en-US" dirty="0" smtClean="0"/>
              <a:t>、满堂脚手架顶板模板采用</a:t>
            </a:r>
            <a:r>
              <a:rPr lang="en-US" altLang="zh-CN" dirty="0" smtClean="0"/>
              <a:t>1.8cm</a:t>
            </a:r>
            <a:r>
              <a:rPr lang="zh-CN" altLang="en-US" dirty="0" smtClean="0"/>
              <a:t>厚胶合板，木方为</a:t>
            </a:r>
            <a:r>
              <a:rPr lang="en-US" altLang="zh-CN" dirty="0" smtClean="0"/>
              <a:t>5cm</a:t>
            </a:r>
            <a:r>
              <a:rPr lang="en-US" altLang="zh-CN" dirty="0" smtClean="0"/>
              <a:t> </a:t>
            </a:r>
            <a:r>
              <a:rPr lang="en-US" altLang="zh-CN" dirty="0" smtClean="0"/>
              <a:t>×10cm,</a:t>
            </a:r>
            <a:r>
              <a:rPr lang="zh-CN" altLang="en-US" dirty="0" smtClean="0"/>
              <a:t>按</a:t>
            </a:r>
            <a:r>
              <a:rPr lang="en-US" altLang="zh-CN" dirty="0" smtClean="0"/>
              <a:t>20cm</a:t>
            </a:r>
            <a:r>
              <a:rPr lang="zh-CN" altLang="en-US" dirty="0" smtClean="0"/>
              <a:t>的间距布置。</a:t>
            </a:r>
            <a:endParaRPr lang="en-US" altLang="zh-CN" dirty="0" smtClean="0"/>
          </a:p>
          <a:p>
            <a:r>
              <a:rPr lang="en-US" altLang="zh-CN" dirty="0" smtClean="0"/>
              <a:t>3</a:t>
            </a:r>
            <a:r>
              <a:rPr lang="zh-CN" altLang="en-US" dirty="0" smtClean="0"/>
              <a:t>、侧墙模板</a:t>
            </a:r>
            <a:r>
              <a:rPr lang="zh-CN" altLang="en-US" dirty="0" smtClean="0"/>
              <a:t>采用</a:t>
            </a:r>
            <a:r>
              <a:rPr lang="en-US" altLang="zh-CN" dirty="0" smtClean="0"/>
              <a:t>1.8cm</a:t>
            </a:r>
            <a:r>
              <a:rPr lang="zh-CN" altLang="en-US" dirty="0" smtClean="0"/>
              <a:t>厚胶合板</a:t>
            </a:r>
            <a:r>
              <a:rPr lang="zh-CN" altLang="en-US" dirty="0" smtClean="0"/>
              <a:t>，竖向背楞采用木</a:t>
            </a:r>
            <a:r>
              <a:rPr lang="zh-CN" altLang="en-US" dirty="0" smtClean="0"/>
              <a:t>方为</a:t>
            </a:r>
            <a:r>
              <a:rPr lang="en-US" altLang="zh-CN" dirty="0" smtClean="0"/>
              <a:t>5cm ×</a:t>
            </a:r>
            <a:r>
              <a:rPr lang="en-US" altLang="zh-CN" dirty="0" smtClean="0"/>
              <a:t>10cm,@20cm</a:t>
            </a:r>
            <a:r>
              <a:rPr lang="zh-CN" altLang="en-US" dirty="0" smtClean="0"/>
              <a:t>，水平背楞采用</a:t>
            </a:r>
            <a:r>
              <a:rPr lang="az-Cyrl-AZ" altLang="zh-CN" dirty="0" smtClean="0"/>
              <a:t>ф</a:t>
            </a:r>
            <a:r>
              <a:rPr lang="en-US" altLang="zh-CN" dirty="0" smtClean="0"/>
              <a:t>48</a:t>
            </a:r>
            <a:r>
              <a:rPr lang="zh-CN" altLang="en-US" dirty="0" smtClean="0"/>
              <a:t>双钢管</a:t>
            </a:r>
            <a:r>
              <a:rPr lang="en-US" altLang="zh-CN" dirty="0" smtClean="0"/>
              <a:t>@50cm (</a:t>
            </a:r>
            <a:r>
              <a:rPr lang="zh-CN" altLang="en-US" dirty="0" smtClean="0"/>
              <a:t>起步</a:t>
            </a:r>
            <a:r>
              <a:rPr lang="en-US" altLang="zh-CN" dirty="0" smtClean="0"/>
              <a:t>20cm),</a:t>
            </a:r>
            <a:r>
              <a:rPr lang="zh-CN" altLang="en-US" dirty="0" smtClean="0"/>
              <a:t>防水对拉螺杆竖向和横向间距都为</a:t>
            </a:r>
            <a:r>
              <a:rPr lang="en-US" altLang="zh-CN" dirty="0" smtClean="0"/>
              <a:t>50</a:t>
            </a:r>
            <a:r>
              <a:rPr lang="en-US" altLang="zh-CN" dirty="0" smtClean="0"/>
              <a:t>cm</a:t>
            </a:r>
            <a:r>
              <a:rPr lang="zh-CN" altLang="en-US" dirty="0" smtClean="0"/>
              <a:t>。</a:t>
            </a:r>
            <a:endParaRPr lang="en-US" altLang="zh-CN" dirty="0" smtClean="0"/>
          </a:p>
          <a:p>
            <a:endParaRPr lang="zh-CN" altLang="en-US" dirty="0"/>
          </a:p>
        </p:txBody>
      </p:sp>
      <p:sp>
        <p:nvSpPr>
          <p:cNvPr id="3" name="标题 2"/>
          <p:cNvSpPr>
            <a:spLocks noGrp="1"/>
          </p:cNvSpPr>
          <p:nvPr>
            <p:ph type="title"/>
          </p:nvPr>
        </p:nvSpPr>
        <p:spPr/>
        <p:txBody>
          <a:bodyPr>
            <a:normAutofit fontScale="90000"/>
          </a:bodyPr>
          <a:lstStyle/>
          <a:p>
            <a:r>
              <a:rPr lang="zh-CN" altLang="en-US" dirty="0" smtClean="0"/>
              <a:t>西二环管廊满堂脚手架方案和侧墙防水对拉螺杆的间距</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d3016577d18830bf10e16e7fa422b1b.jpg"/>
          <p:cNvPicPr>
            <a:picLocks noGrp="1" noChangeAspect="1"/>
          </p:cNvPicPr>
          <p:nvPr>
            <p:ph idx="1"/>
          </p:nvPr>
        </p:nvPicPr>
        <p:blipFill>
          <a:blip r:embed="rId2" cstate="print"/>
          <a:stretch>
            <a:fillRect/>
          </a:stretch>
        </p:blipFill>
        <p:spPr>
          <a:xfrm>
            <a:off x="1554692" y="1481138"/>
            <a:ext cx="6034616" cy="4525962"/>
          </a:xfrm>
        </p:spPr>
      </p:pic>
      <p:sp>
        <p:nvSpPr>
          <p:cNvPr id="3" name="标题 2"/>
          <p:cNvSpPr>
            <a:spLocks noGrp="1"/>
          </p:cNvSpPr>
          <p:nvPr>
            <p:ph type="title"/>
          </p:nvPr>
        </p:nvSpPr>
        <p:spPr/>
        <p:txBody>
          <a:bodyPr/>
          <a:lstStyle/>
          <a:p>
            <a:r>
              <a:rPr lang="zh-CN" altLang="en-US" dirty="0" smtClean="0"/>
              <a:t>     西二环管廊满堂架施工图</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ab41a50234be71302f0ac3c4b040617.jpg"/>
          <p:cNvPicPr>
            <a:picLocks noGrp="1" noChangeAspect="1"/>
          </p:cNvPicPr>
          <p:nvPr>
            <p:ph idx="1"/>
          </p:nvPr>
        </p:nvPicPr>
        <p:blipFill>
          <a:blip r:embed="rId2" cstate="print"/>
          <a:stretch>
            <a:fillRect/>
          </a:stretch>
        </p:blipFill>
        <p:spPr>
          <a:xfrm>
            <a:off x="2339752" y="1481138"/>
            <a:ext cx="4752528" cy="4525962"/>
          </a:xfrm>
        </p:spPr>
      </p:pic>
      <p:sp>
        <p:nvSpPr>
          <p:cNvPr id="3" name="标题 2"/>
          <p:cNvSpPr>
            <a:spLocks noGrp="1"/>
          </p:cNvSpPr>
          <p:nvPr>
            <p:ph type="title"/>
          </p:nvPr>
        </p:nvSpPr>
        <p:spPr/>
        <p:txBody>
          <a:bodyPr/>
          <a:lstStyle/>
          <a:p>
            <a:r>
              <a:rPr lang="zh-CN" altLang="en-US" dirty="0" smtClean="0"/>
              <a:t>    西二环管廊侧墙模板安装图</a:t>
            </a: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nSpc>
                <a:spcPct val="150000"/>
              </a:lnSpc>
            </a:pPr>
            <a:r>
              <a:rPr lang="en-US" altLang="zh-CN" dirty="0" smtClean="0"/>
              <a:t> </a:t>
            </a:r>
            <a:r>
              <a:rPr lang="en-US" altLang="zh-CN" sz="3200" dirty="0" smtClean="0"/>
              <a:t>1</a:t>
            </a:r>
            <a:r>
              <a:rPr lang="zh-CN" altLang="zh-CN" sz="3200" dirty="0" smtClean="0"/>
              <a:t>、预制拼装的标准化、模块化</a:t>
            </a:r>
            <a:endParaRPr lang="en-US" altLang="zh-CN" sz="3200" dirty="0" smtClean="0"/>
          </a:p>
          <a:p>
            <a:pPr lvl="0">
              <a:lnSpc>
                <a:spcPct val="150000"/>
              </a:lnSpc>
            </a:pPr>
            <a:r>
              <a:rPr lang="en-US" altLang="zh-CN" sz="3200" dirty="0" smtClean="0"/>
              <a:t> 2</a:t>
            </a:r>
            <a:r>
              <a:rPr lang="zh-CN" altLang="en-US" sz="3200" dirty="0" smtClean="0"/>
              <a:t>、</a:t>
            </a:r>
            <a:r>
              <a:rPr lang="zh-CN" altLang="zh-CN" sz="3200" dirty="0" smtClean="0"/>
              <a:t>综合管廊与地下空间建设相结合</a:t>
            </a:r>
            <a:r>
              <a:rPr lang="en-US" altLang="zh-CN" sz="3200" dirty="0" smtClean="0"/>
              <a:t> </a:t>
            </a:r>
          </a:p>
          <a:p>
            <a:pPr>
              <a:lnSpc>
                <a:spcPct val="150000"/>
              </a:lnSpc>
            </a:pPr>
            <a:r>
              <a:rPr lang="en-US" altLang="zh-CN" sz="3200" dirty="0" smtClean="0"/>
              <a:t> 3</a:t>
            </a:r>
            <a:r>
              <a:rPr lang="zh-CN" altLang="en-US" sz="3200" dirty="0" smtClean="0"/>
              <a:t>、</a:t>
            </a:r>
            <a:r>
              <a:rPr lang="zh-CN" altLang="zh-CN" sz="3200" dirty="0" smtClean="0"/>
              <a:t>综合管廊与海绵城市技术相结合</a:t>
            </a:r>
          </a:p>
          <a:p>
            <a:pPr lvl="0"/>
            <a:endParaRPr lang="zh-CN" altLang="zh-CN" dirty="0" smtClean="0"/>
          </a:p>
          <a:p>
            <a:pPr>
              <a:buNone/>
            </a:pPr>
            <a:endParaRPr lang="zh-CN" altLang="en-US" dirty="0"/>
          </a:p>
        </p:txBody>
      </p:sp>
      <p:sp>
        <p:nvSpPr>
          <p:cNvPr id="3" name="标题 2"/>
          <p:cNvSpPr>
            <a:spLocks noGrp="1"/>
          </p:cNvSpPr>
          <p:nvPr>
            <p:ph type="title"/>
          </p:nvPr>
        </p:nvSpPr>
        <p:spPr>
          <a:xfrm>
            <a:off x="457200" y="274638"/>
            <a:ext cx="8229600" cy="850106"/>
          </a:xfrm>
        </p:spPr>
        <p:txBody>
          <a:bodyPr>
            <a:normAutofit/>
          </a:bodyPr>
          <a:lstStyle/>
          <a:p>
            <a:r>
              <a:rPr lang="en-US" altLang="zh-CN" dirty="0" smtClean="0"/>
              <a:t>     </a:t>
            </a:r>
            <a:r>
              <a:rPr lang="zh-CN" altLang="zh-CN" dirty="0" smtClean="0"/>
              <a:t>城</a:t>
            </a:r>
            <a:r>
              <a:rPr lang="zh-CN" altLang="zh-CN" dirty="0" smtClean="0"/>
              <a:t>市地下综合管廊</a:t>
            </a:r>
            <a:r>
              <a:rPr lang="zh-CN" altLang="zh-CN" dirty="0" smtClean="0"/>
              <a:t>的前</a:t>
            </a:r>
            <a:r>
              <a:rPr lang="zh-CN" altLang="zh-CN" dirty="0" smtClean="0"/>
              <a:t>景</a:t>
            </a:r>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b="1" dirty="0" smtClean="0"/>
              <a:t> </a:t>
            </a:r>
            <a:r>
              <a:rPr lang="zh-CN" altLang="zh-CN" sz="2800" b="1" dirty="0" smtClean="0"/>
              <a:t>综合</a:t>
            </a:r>
            <a:r>
              <a:rPr lang="en-US" altLang="zh-CN" sz="2800" b="1" dirty="0" err="1" smtClean="0">
                <a:latin typeface="+mn-ea"/>
              </a:rPr>
              <a:t>管廊预</a:t>
            </a:r>
            <a:r>
              <a:rPr lang="zh-CN" altLang="zh-CN" sz="2800" b="1" dirty="0" smtClean="0"/>
              <a:t>制拼装技术是国际综合管廊发展趋势之一。预制拼装技术大幅降低施工成本，提高施工质量，节约施工工期。综合管廊标准化、模块化是推广预制拼装技术的重要前提之一，预制拼装施工成本的幅度取决于建设管廊的规模长度，而标准化可以使得预制拼装模板等设备的使用范围不局限于单一工程，从而降低摊销成本，有效促进预制拼装技术的推广应用。</a:t>
            </a:r>
            <a:endParaRPr lang="zh-CN" altLang="zh-CN" sz="2800" b="1" dirty="0"/>
          </a:p>
        </p:txBody>
      </p:sp>
      <p:sp>
        <p:nvSpPr>
          <p:cNvPr id="3" name="标题 2"/>
          <p:cNvSpPr>
            <a:spLocks noGrp="1"/>
          </p:cNvSpPr>
          <p:nvPr>
            <p:ph type="title"/>
          </p:nvPr>
        </p:nvSpPr>
        <p:spPr/>
        <p:txBody>
          <a:bodyPr/>
          <a:lstStyle/>
          <a:p>
            <a:r>
              <a:rPr lang="zh-CN" altLang="zh-CN" dirty="0" smtClean="0"/>
              <a:t>预制拼装的标准化、模块化</a:t>
            </a:r>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en-US" altLang="zh-CN" dirty="0" smtClean="0"/>
              <a:t> </a:t>
            </a:r>
            <a:r>
              <a:rPr lang="zh-CN" altLang="zh-CN" sz="2800" b="1" dirty="0" smtClean="0"/>
              <a:t>城市地下综合管廊的建设不可避免会遇到各种类型的地下空间，实际工程中经常会发生综合管廊与已建或规划的地下空间、轨道交通产生矛盾，解决矛盾的难度、成本和风险通常很大。应从前期规划入手，将综合管廊与地下空间建设统筹考虑，不但避免后期出现的各种矛盾，还降低综合管廊的投资成本。</a:t>
            </a:r>
            <a:endParaRPr lang="zh-CN" altLang="en-US" sz="2800" b="1" dirty="0"/>
          </a:p>
        </p:txBody>
      </p:sp>
      <p:sp>
        <p:nvSpPr>
          <p:cNvPr id="3" name="标题 2"/>
          <p:cNvSpPr>
            <a:spLocks noGrp="1"/>
          </p:cNvSpPr>
          <p:nvPr>
            <p:ph type="title"/>
          </p:nvPr>
        </p:nvSpPr>
        <p:spPr/>
        <p:txBody>
          <a:bodyPr/>
          <a:lstStyle/>
          <a:p>
            <a:r>
              <a:rPr lang="zh-CN" altLang="zh-CN" dirty="0" smtClean="0"/>
              <a:t>综合管廊与地下空间建设相结合</a:t>
            </a:r>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3200" b="1" dirty="0" smtClean="0"/>
              <a:t> </a:t>
            </a:r>
            <a:r>
              <a:rPr lang="zh-CN" altLang="zh-CN" sz="3200" b="1" dirty="0" smtClean="0"/>
              <a:t>从目前的政策导向看，对于具备条件的</a:t>
            </a:r>
            <a:r>
              <a:rPr lang="en-US" altLang="zh-CN" sz="3200" b="1" dirty="0" err="1" smtClean="0"/>
              <a:t>公共建</a:t>
            </a:r>
            <a:r>
              <a:rPr lang="zh-CN" altLang="en-US" sz="3200" b="1" dirty="0" smtClean="0"/>
              <a:t>筑</a:t>
            </a:r>
            <a:r>
              <a:rPr lang="zh-CN" altLang="zh-CN" sz="3200" b="1" dirty="0" smtClean="0"/>
              <a:t>建议纳入综合管廊。将综合管廊的设计与海绵城市技术措施相结合，既满足综合管廊的总体功能，又能提高排水防涝标准，提升城市应对洪涝灾害的能力。例如将雨水调蓄功能与综合管廊功能相结合，是工程设计中比较容易实现的一种模式。</a:t>
            </a:r>
          </a:p>
          <a:p>
            <a:endParaRPr lang="zh-CN" altLang="en-US" dirty="0"/>
          </a:p>
        </p:txBody>
      </p:sp>
      <p:sp>
        <p:nvSpPr>
          <p:cNvPr id="3" name="标题 2"/>
          <p:cNvSpPr>
            <a:spLocks noGrp="1"/>
          </p:cNvSpPr>
          <p:nvPr>
            <p:ph type="title"/>
          </p:nvPr>
        </p:nvSpPr>
        <p:spPr/>
        <p:txBody>
          <a:bodyPr>
            <a:normAutofit/>
          </a:bodyPr>
          <a:lstStyle/>
          <a:p>
            <a:pPr lvl="0"/>
            <a:r>
              <a:rPr lang="zh-CN" altLang="zh-CN" dirty="0" smtClean="0"/>
              <a:t>综合管廊与海绵城市技术相结合</a:t>
            </a:r>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539750"/>
            <a:ext cx="8229600" cy="5913755"/>
          </a:xfrm>
        </p:spPr>
        <p:txBody>
          <a:bodyPr>
            <a:normAutofit/>
          </a:bodyPr>
          <a:lstStyle/>
          <a:p>
            <a:pPr>
              <a:buNone/>
            </a:pPr>
            <a:r>
              <a:rPr lang="en-US" altLang="zh-CN" sz="3200" dirty="0" smtClean="0"/>
              <a:t>        </a:t>
            </a:r>
          </a:p>
          <a:p>
            <a:pPr>
              <a:buNone/>
            </a:pPr>
            <a:r>
              <a:rPr lang="en-US" altLang="zh-CN" sz="3200" dirty="0" smtClean="0"/>
              <a:t>    </a:t>
            </a:r>
            <a:r>
              <a:rPr lang="zh-CN" altLang="zh-CN" sz="2800" b="1" dirty="0" smtClean="0"/>
              <a:t>总之，城市地下综合管廊是未来城市建设的发展方向，</a:t>
            </a:r>
            <a:r>
              <a:rPr lang="en-US" altLang="zh-CN" sz="2800" b="1" dirty="0" smtClean="0"/>
              <a:t>2015</a:t>
            </a:r>
            <a:r>
              <a:rPr lang="zh-CN" altLang="zh-CN" sz="2800" b="1" dirty="0" smtClean="0"/>
              <a:t>年</a:t>
            </a:r>
            <a:r>
              <a:rPr lang="en-US" altLang="zh-CN" sz="2800" b="1" dirty="0" smtClean="0"/>
              <a:t>8</a:t>
            </a:r>
            <a:r>
              <a:rPr lang="zh-CN" altLang="zh-CN" sz="2800" b="1" dirty="0" smtClean="0"/>
              <a:t>月</a:t>
            </a:r>
            <a:r>
              <a:rPr lang="en-US" altLang="zh-CN" sz="2800" b="1" dirty="0" smtClean="0"/>
              <a:t>10</a:t>
            </a:r>
            <a:r>
              <a:rPr lang="zh-CN" altLang="zh-CN" sz="2800" b="1" dirty="0" smtClean="0"/>
              <a:t>日，国务院办公厅关于推进城市地下综合管廊建设的指导意见，确定的工作目标是到</a:t>
            </a:r>
            <a:r>
              <a:rPr lang="en-US" altLang="zh-CN" sz="2800" b="1" dirty="0" smtClean="0"/>
              <a:t>2020</a:t>
            </a:r>
            <a:r>
              <a:rPr lang="zh-CN" altLang="zh-CN" sz="2800" b="1" dirty="0" smtClean="0"/>
              <a:t>年，建成一批具有国际先进水平的地下综合管廊，并投入运营。至此，反复开挖地面的“马路拉链”问题将明显改善，逐步消除主要街道蜘蛛网式的架空线，城市地面景观将明显好转。</a:t>
            </a:r>
            <a:r>
              <a:rPr lang="en-US" altLang="zh-CN" sz="2800" b="1" dirty="0" smtClean="0"/>
              <a:t> </a:t>
            </a:r>
            <a:r>
              <a:rPr lang="zh-CN" altLang="zh-CN" sz="2800" b="1" dirty="0" smtClean="0"/>
              <a:t>相信不久的将来，在座的各位同事都有机会参与综合管廊的</a:t>
            </a:r>
            <a:r>
              <a:rPr lang="zh-CN" altLang="zh-CN" sz="2800" b="1" smtClean="0"/>
              <a:t>建</a:t>
            </a:r>
            <a:r>
              <a:rPr lang="zh-CN" altLang="zh-CN" sz="2800" b="1" smtClean="0"/>
              <a:t>设，</a:t>
            </a:r>
            <a:r>
              <a:rPr lang="zh-CN" altLang="zh-CN" sz="2800" b="1" dirty="0" smtClean="0"/>
              <a:t>对综合管廊的</a:t>
            </a:r>
            <a:r>
              <a:rPr lang="zh-CN" altLang="zh-CN" sz="2800" b="1" dirty="0" smtClean="0">
                <a:sym typeface="+mn-ea"/>
              </a:rPr>
              <a:t>认识</a:t>
            </a:r>
            <a:r>
              <a:rPr lang="zh-CN" altLang="zh-CN" sz="2800" b="1" dirty="0" smtClean="0"/>
              <a:t>和</a:t>
            </a:r>
            <a:r>
              <a:rPr lang="zh-CN" altLang="zh-CN" sz="2800" b="1" dirty="0" smtClean="0">
                <a:sym typeface="+mn-ea"/>
              </a:rPr>
              <a:t>了解</a:t>
            </a:r>
            <a:r>
              <a:rPr lang="zh-CN" altLang="zh-CN" sz="2800" b="1" dirty="0" smtClean="0"/>
              <a:t>一定会比我深刻的多</a:t>
            </a:r>
            <a:r>
              <a:rPr lang="zh-CN" altLang="en-US" sz="2800" b="1" dirty="0" smtClean="0"/>
              <a:t>。</a:t>
            </a:r>
            <a:r>
              <a:rPr lang="zh-CN" altLang="zh-CN" sz="2800" b="1" dirty="0" smtClean="0"/>
              <a:t>我的介绍到此结束，谢谢大家！</a:t>
            </a:r>
            <a:endParaRPr lang="zh-CN" altLang="en-US" sz="28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267744" y="3645025"/>
            <a:ext cx="4536504" cy="936104"/>
          </a:xfrm>
        </p:spPr>
        <p:txBody>
          <a:bodyPr>
            <a:normAutofit/>
          </a:bodyPr>
          <a:lstStyle/>
          <a:p>
            <a:pPr algn="ctr">
              <a:buNone/>
            </a:pPr>
            <a:r>
              <a:rPr lang="zh-CN" altLang="en-US" sz="5400" b="1" dirty="0" smtClean="0"/>
              <a:t>谢谢观看！</a:t>
            </a:r>
            <a:endParaRPr lang="zh-CN" altLang="en-US" sz="5400" b="1" dirty="0"/>
          </a:p>
        </p:txBody>
      </p:sp>
      <p:sp>
        <p:nvSpPr>
          <p:cNvPr id="5" name="矩形 4"/>
          <p:cNvSpPr/>
          <p:nvPr/>
        </p:nvSpPr>
        <p:spPr>
          <a:xfrm>
            <a:off x="1907704" y="2060848"/>
            <a:ext cx="5112568" cy="1200329"/>
          </a:xfrm>
          <a:prstGeom prst="rect">
            <a:avLst/>
          </a:prstGeom>
          <a:noFill/>
        </p:spPr>
        <p:txBody>
          <a:bodyPr wrap="square" lIns="91440" tIns="45720" rIns="91440" bIns="45720">
            <a:spAutoFit/>
          </a:bodyPr>
          <a:lstStyle/>
          <a:p>
            <a:pPr algn="ctr"/>
            <a:r>
              <a:rPr lang="en-US" altLang="zh-CN" sz="7200" b="1" cap="none" spc="0" dirty="0" smtClean="0">
                <a:ln w="24500" cmpd="dbl">
                  <a:solidFill>
                    <a:schemeClr val="accent2">
                      <a:shade val="85000"/>
                      <a:satMod val="155000"/>
                    </a:schemeClr>
                  </a:solidFill>
                  <a:prstDash val="solid"/>
                  <a:miter lim="800000"/>
                </a:ln>
                <a:gradFill flip="none" rotWithShape="1">
                  <a:gsLst>
                    <a:gs pos="10000">
                      <a:schemeClr val="accent2">
                        <a:tint val="10000"/>
                        <a:satMod val="155000"/>
                      </a:schemeClr>
                    </a:gs>
                    <a:gs pos="60000">
                      <a:schemeClr val="accent2">
                        <a:tint val="30000"/>
                        <a:satMod val="155000"/>
                      </a:schemeClr>
                    </a:gs>
                    <a:gs pos="100000">
                      <a:schemeClr val="accent2">
                        <a:tint val="73000"/>
                        <a:satMod val="155000"/>
                      </a:schemeClr>
                    </a:gs>
                  </a:gsLst>
                  <a:lin ang="2700000" scaled="1"/>
                  <a:tileRect/>
                </a:gradFill>
                <a:effectLst>
                  <a:outerShdw blurRad="38100" dist="38100" dir="7020000" algn="tl">
                    <a:srgbClr val="000000">
                      <a:alpha val="35000"/>
                    </a:srgbClr>
                  </a:outerShdw>
                </a:effectLst>
              </a:rPr>
              <a:t>THE  END </a:t>
            </a:r>
            <a:endParaRPr lang="zh-CN" altLang="en-US" sz="7200" b="1" cap="none" spc="0" dirty="0">
              <a:ln w="24500" cmpd="dbl">
                <a:solidFill>
                  <a:schemeClr val="accent2">
                    <a:shade val="85000"/>
                    <a:satMod val="155000"/>
                  </a:schemeClr>
                </a:solidFill>
                <a:prstDash val="solid"/>
                <a:miter lim="800000"/>
              </a:ln>
              <a:gradFill flip="none" rotWithShape="1">
                <a:gsLst>
                  <a:gs pos="10000">
                    <a:schemeClr val="accent2">
                      <a:tint val="10000"/>
                      <a:satMod val="155000"/>
                    </a:schemeClr>
                  </a:gs>
                  <a:gs pos="60000">
                    <a:schemeClr val="accent2">
                      <a:tint val="30000"/>
                      <a:satMod val="155000"/>
                    </a:schemeClr>
                  </a:gs>
                  <a:gs pos="100000">
                    <a:schemeClr val="accent2">
                      <a:tint val="73000"/>
                      <a:satMod val="155000"/>
                    </a:schemeClr>
                  </a:gs>
                </a:gsLst>
                <a:lin ang="2700000" scaled="1"/>
                <a:tileRect/>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95536" y="1481328"/>
            <a:ext cx="8291264" cy="4755984"/>
          </a:xfrm>
        </p:spPr>
        <p:txBody>
          <a:bodyPr>
            <a:normAutofit/>
          </a:bodyPr>
          <a:lstStyle/>
          <a:p>
            <a:pPr>
              <a:lnSpc>
                <a:spcPct val="150000"/>
              </a:lnSpc>
            </a:pPr>
            <a:r>
              <a:rPr lang="zh-CN" altLang="zh-CN" sz="2800" b="1" dirty="0" smtClean="0"/>
              <a:t>城市综合管廊干线通常设置在机动车道下方，也可以设置在道路中央绿化带和道路两边绿化</a:t>
            </a:r>
            <a:r>
              <a:rPr lang="zh-CN" altLang="zh-CN" sz="2800" b="1" dirty="0" smtClean="0"/>
              <a:t>带的</a:t>
            </a:r>
            <a:r>
              <a:rPr lang="zh-CN" altLang="zh-CN" sz="2800" b="1" dirty="0" smtClean="0"/>
              <a:t>下方。这样方便服</a:t>
            </a:r>
            <a:r>
              <a:rPr lang="zh-CN" altLang="zh-CN" sz="2800" b="1" dirty="0" smtClean="0"/>
              <a:t>务</a:t>
            </a:r>
            <a:r>
              <a:rPr lang="zh-CN" altLang="en-US" sz="2800" b="1" dirty="0" smtClean="0"/>
              <a:t>于</a:t>
            </a:r>
            <a:r>
              <a:rPr lang="zh-CN" altLang="zh-CN" sz="2800" b="1" dirty="0" smtClean="0"/>
              <a:t>临</a:t>
            </a:r>
            <a:r>
              <a:rPr lang="zh-CN" altLang="zh-CN" sz="2800" b="1" dirty="0" smtClean="0"/>
              <a:t>近地</a:t>
            </a:r>
            <a:r>
              <a:rPr lang="zh-CN" altLang="zh-CN" sz="2800" b="1" dirty="0" smtClean="0"/>
              <a:t>块</a:t>
            </a:r>
            <a:r>
              <a:rPr lang="zh-CN" altLang="en-US" sz="2800" b="1" dirty="0" smtClean="0"/>
              <a:t>的</a:t>
            </a:r>
            <a:r>
              <a:rPr lang="zh-CN" altLang="zh-CN" sz="2800" b="1" dirty="0" smtClean="0"/>
              <a:t>终</a:t>
            </a:r>
            <a:r>
              <a:rPr lang="zh-CN" altLang="zh-CN" sz="2800" b="1" dirty="0" smtClean="0"/>
              <a:t>端用户。</a:t>
            </a:r>
            <a:r>
              <a:rPr lang="zh-CN" altLang="zh-CN" sz="2800" b="1" dirty="0" smtClean="0">
                <a:sym typeface="+mn-ea"/>
              </a:rPr>
              <a:t>（</a:t>
            </a:r>
            <a:r>
              <a:rPr lang="zh-CN" altLang="zh-CN" sz="2800" dirty="0" smtClean="0">
                <a:sym typeface="+mn-ea"/>
              </a:rPr>
              <a:t>我们管理的汉中兴汉新区</a:t>
            </a:r>
            <a:r>
              <a:rPr lang="zh-CN" altLang="zh-CN" sz="2800" dirty="0" smtClean="0">
                <a:sym typeface="+mn-ea"/>
              </a:rPr>
              <a:t>的</a:t>
            </a:r>
            <a:r>
              <a:rPr lang="zh-CN" altLang="en-US" sz="2800" dirty="0" smtClean="0">
                <a:sym typeface="+mn-ea"/>
              </a:rPr>
              <a:t>综合</a:t>
            </a:r>
            <a:r>
              <a:rPr lang="zh-CN" altLang="zh-CN" sz="2800" dirty="0" smtClean="0">
                <a:sym typeface="+mn-ea"/>
              </a:rPr>
              <a:t>管</a:t>
            </a:r>
            <a:r>
              <a:rPr lang="zh-CN" altLang="zh-CN" sz="2800" dirty="0" smtClean="0">
                <a:sym typeface="+mn-ea"/>
              </a:rPr>
              <a:t>廊，多数在路边绿化带下方，少数在道路中央绿化带和机动车道下方</a:t>
            </a:r>
            <a:r>
              <a:rPr lang="zh-CN" altLang="zh-CN" sz="2800" b="1" dirty="0" smtClean="0">
                <a:sym typeface="+mn-ea"/>
              </a:rPr>
              <a:t>）</a:t>
            </a:r>
            <a:endParaRPr lang="zh-CN" altLang="zh-CN" sz="2800" b="1" dirty="0" smtClean="0"/>
          </a:p>
          <a:p>
            <a:pPr>
              <a:buNone/>
            </a:pPr>
            <a:r>
              <a:rPr lang="en-US" altLang="zh-CN" dirty="0" smtClean="0"/>
              <a:t>  </a:t>
            </a:r>
            <a:endParaRPr lang="zh-CN" altLang="en-US" dirty="0"/>
          </a:p>
        </p:txBody>
      </p:sp>
      <p:sp>
        <p:nvSpPr>
          <p:cNvPr id="3" name="标题 2"/>
          <p:cNvSpPr>
            <a:spLocks noGrp="1"/>
          </p:cNvSpPr>
          <p:nvPr>
            <p:ph type="title"/>
          </p:nvPr>
        </p:nvSpPr>
        <p:spPr>
          <a:xfrm>
            <a:off x="457200" y="274638"/>
            <a:ext cx="8229600" cy="922114"/>
          </a:xfrm>
        </p:spPr>
        <p:txBody>
          <a:bodyPr>
            <a:normAutofit/>
          </a:bodyPr>
          <a:lstStyle/>
          <a:p>
            <a:r>
              <a:rPr lang="zh-CN" altLang="zh-CN" sz="3600" dirty="0" smtClean="0"/>
              <a:t>城市综合管廊</a:t>
            </a:r>
            <a:r>
              <a:rPr lang="zh-CN" altLang="zh-CN" sz="3600" dirty="0" smtClean="0"/>
              <a:t>的</a:t>
            </a:r>
            <a:r>
              <a:rPr lang="zh-CN" altLang="en-US" sz="3600" dirty="0" smtClean="0"/>
              <a:t>设</a:t>
            </a:r>
            <a:r>
              <a:rPr lang="zh-CN" altLang="zh-CN" sz="3600" dirty="0" smtClean="0"/>
              <a:t>置</a:t>
            </a:r>
            <a:r>
              <a:rPr lang="zh-CN" altLang="en-US" sz="3600" dirty="0" smtClean="0"/>
              <a:t>位置</a:t>
            </a:r>
            <a:endParaRPr lang="zh-CN" altLang="zh-CN"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195736" y="5661248"/>
            <a:ext cx="504056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rPr>
              <a:t>城市综合管廊断面示意图</a:t>
            </a:r>
            <a:endParaRPr lang="zh-CN" altLang="en-US" sz="3200" b="1" dirty="0">
              <a:solidFill>
                <a:schemeClr val="tx1"/>
              </a:solidFill>
            </a:endParaRPr>
          </a:p>
        </p:txBody>
      </p:sp>
      <p:pic>
        <p:nvPicPr>
          <p:cNvPr id="6" name="内容占位符 5" descr="20170818113345724572.jpg"/>
          <p:cNvPicPr>
            <a:picLocks noGrp="1" noChangeAspect="1"/>
          </p:cNvPicPr>
          <p:nvPr>
            <p:ph idx="1"/>
          </p:nvPr>
        </p:nvPicPr>
        <p:blipFill>
          <a:blip r:embed="rId2" cstate="print"/>
          <a:stretch>
            <a:fillRect/>
          </a:stretch>
        </p:blipFill>
        <p:spPr>
          <a:xfrm>
            <a:off x="691532" y="476672"/>
            <a:ext cx="7480868" cy="493737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pPr>
              <a:lnSpc>
                <a:spcPct val="150000"/>
              </a:lnSpc>
            </a:pPr>
            <a:r>
              <a:rPr lang="zh-CN" altLang="zh-CN" sz="3200" dirty="0" smtClean="0"/>
              <a:t>一般来说，综合管廊根据收纳管线的不同</a:t>
            </a:r>
            <a:r>
              <a:rPr lang="zh-CN" altLang="zh-CN" sz="3200" dirty="0" smtClean="0"/>
              <a:t>，</a:t>
            </a:r>
            <a:r>
              <a:rPr lang="zh-CN" altLang="en-US" sz="3200" dirty="0" smtClean="0"/>
              <a:t>其</a:t>
            </a:r>
            <a:r>
              <a:rPr lang="zh-CN" altLang="zh-CN" sz="3200" dirty="0" smtClean="0"/>
              <a:t>构</a:t>
            </a:r>
            <a:r>
              <a:rPr lang="zh-CN" altLang="zh-CN" sz="3200" dirty="0" smtClean="0"/>
              <a:t>造和功能也不相同。</a:t>
            </a:r>
            <a:endParaRPr lang="en-US" altLang="zh-CN" sz="3200" dirty="0" smtClean="0"/>
          </a:p>
          <a:p>
            <a:pPr>
              <a:lnSpc>
                <a:spcPct val="150000"/>
              </a:lnSpc>
            </a:pPr>
            <a:r>
              <a:rPr lang="zh-CN" altLang="zh-CN" sz="3200" dirty="0" smtClean="0"/>
              <a:t>构造形式分为矩形舱、半圆形舱、圆形舱和拱形综合舱。一般情况为矩形舱。</a:t>
            </a:r>
            <a:endParaRPr lang="en-US" altLang="zh-CN" sz="3200" dirty="0" smtClean="0"/>
          </a:p>
          <a:p>
            <a:pPr>
              <a:lnSpc>
                <a:spcPct val="150000"/>
              </a:lnSpc>
            </a:pPr>
            <a:r>
              <a:rPr lang="zh-CN" altLang="zh-CN" sz="3200" dirty="0" smtClean="0"/>
              <a:t>管廊通常情况下，结构断面分为单舱、双舱和多舱。</a:t>
            </a:r>
          </a:p>
          <a:p>
            <a:endParaRPr lang="zh-CN" altLang="en-US" dirty="0"/>
          </a:p>
        </p:txBody>
      </p:sp>
      <p:sp>
        <p:nvSpPr>
          <p:cNvPr id="3" name="标题 2"/>
          <p:cNvSpPr>
            <a:spLocks noGrp="1"/>
          </p:cNvSpPr>
          <p:nvPr>
            <p:ph type="title"/>
          </p:nvPr>
        </p:nvSpPr>
        <p:spPr/>
        <p:txBody>
          <a:bodyPr/>
          <a:lstStyle/>
          <a:p>
            <a:r>
              <a:rPr lang="zh-CN" altLang="en-US" dirty="0" smtClean="0"/>
              <a:t>综合管廊的</a:t>
            </a:r>
            <a:r>
              <a:rPr lang="zh-CN" altLang="zh-CN" dirty="0" smtClean="0"/>
              <a:t>构造形式</a:t>
            </a:r>
            <a:endParaRPr lang="zh-CN" altLang="zh-C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2" y="216024"/>
            <a:ext cx="4896544" cy="3573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0" y="2420888"/>
            <a:ext cx="5940152" cy="4032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descr="T1uOY_BT_T1RCvBVdK.jpg"/>
          <p:cNvPicPr>
            <a:picLocks noChangeAspect="1"/>
          </p:cNvPicPr>
          <p:nvPr/>
        </p:nvPicPr>
        <p:blipFill>
          <a:blip r:embed="rId2" cstate="print"/>
          <a:stretch>
            <a:fillRect/>
          </a:stretch>
        </p:blipFill>
        <p:spPr>
          <a:xfrm>
            <a:off x="323528" y="188640"/>
            <a:ext cx="5772150" cy="3476625"/>
          </a:xfrm>
          <a:prstGeom prst="rect">
            <a:avLst/>
          </a:prstGeom>
        </p:spPr>
      </p:pic>
      <p:pic>
        <p:nvPicPr>
          <p:cNvPr id="9" name="图片 8" descr="T1GhhTBbbT1RCvBVdK.jpg"/>
          <p:cNvPicPr>
            <a:picLocks noChangeAspect="1"/>
          </p:cNvPicPr>
          <p:nvPr/>
        </p:nvPicPr>
        <p:blipFill>
          <a:blip r:embed="rId3" cstate="print"/>
          <a:stretch>
            <a:fillRect/>
          </a:stretch>
        </p:blipFill>
        <p:spPr>
          <a:xfrm>
            <a:off x="3707904" y="3140968"/>
            <a:ext cx="5184576" cy="3384376"/>
          </a:xfrm>
          <a:prstGeom prst="rect">
            <a:avLst/>
          </a:prstGeom>
        </p:spPr>
      </p:pic>
      <p:sp>
        <p:nvSpPr>
          <p:cNvPr id="12" name="矩形标注 11"/>
          <p:cNvSpPr/>
          <p:nvPr/>
        </p:nvSpPr>
        <p:spPr>
          <a:xfrm>
            <a:off x="6804248" y="1916832"/>
            <a:ext cx="1800200" cy="792088"/>
          </a:xfrm>
          <a:prstGeom prst="wedgeRectCallout">
            <a:avLst>
              <a:gd name="adj1" fmla="val -20014"/>
              <a:gd name="adj2" fmla="val 10755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rPr>
              <a:t>双舱结构</a:t>
            </a:r>
            <a:endParaRPr lang="zh-CN" altLang="en-US" sz="2800" b="1" dirty="0">
              <a:solidFill>
                <a:schemeClr val="tx1"/>
              </a:solidFill>
            </a:endParaRPr>
          </a:p>
        </p:txBody>
      </p:sp>
      <p:sp>
        <p:nvSpPr>
          <p:cNvPr id="14" name="矩形标注 13"/>
          <p:cNvSpPr/>
          <p:nvPr/>
        </p:nvSpPr>
        <p:spPr>
          <a:xfrm rot="10800000">
            <a:off x="1403648" y="4005064"/>
            <a:ext cx="1728192" cy="936104"/>
          </a:xfrm>
          <a:prstGeom prst="wedgeRectCallout">
            <a:avLst>
              <a:gd name="adj1" fmla="val -20833"/>
              <a:gd name="adj2" fmla="val 10503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endParaRPr>
          </a:p>
        </p:txBody>
      </p:sp>
      <p:sp>
        <p:nvSpPr>
          <p:cNvPr id="15" name="矩形 14"/>
          <p:cNvSpPr/>
          <p:nvPr/>
        </p:nvSpPr>
        <p:spPr>
          <a:xfrm>
            <a:off x="1331640" y="4149080"/>
            <a:ext cx="187220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rPr>
              <a:t>三舱结构</a:t>
            </a:r>
            <a:endParaRPr lang="zh-CN" altLang="en-US" sz="2800"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016080916442792826382.png"/>
          <p:cNvPicPr>
            <a:picLocks noChangeAspect="1"/>
          </p:cNvPicPr>
          <p:nvPr/>
        </p:nvPicPr>
        <p:blipFill>
          <a:blip r:embed="rId2" cstate="print"/>
          <a:stretch>
            <a:fillRect/>
          </a:stretch>
        </p:blipFill>
        <p:spPr>
          <a:xfrm>
            <a:off x="1403648" y="620688"/>
            <a:ext cx="5981700" cy="3971925"/>
          </a:xfrm>
          <a:prstGeom prst="rect">
            <a:avLst/>
          </a:prstGeom>
        </p:spPr>
      </p:pic>
      <p:sp>
        <p:nvSpPr>
          <p:cNvPr id="3" name="矩形 2"/>
          <p:cNvSpPr/>
          <p:nvPr/>
        </p:nvSpPr>
        <p:spPr>
          <a:xfrm>
            <a:off x="3131840" y="4941168"/>
            <a:ext cx="280831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rPr>
              <a:t>圆形截面</a:t>
            </a:r>
            <a:endParaRPr lang="zh-CN" altLang="en-US" sz="3200" b="1"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自定义 1">
      <a:dk1>
        <a:sysClr val="windowText" lastClr="000000"/>
      </a:dk1>
      <a:lt1>
        <a:sysClr val="window" lastClr="FFFFFF"/>
      </a:lt1>
      <a:dk2>
        <a:srgbClr val="464646"/>
      </a:dk2>
      <a:lt2>
        <a:srgbClr val="77D5E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241</TotalTime>
  <Words>4047</Words>
  <Application>Microsoft Office PowerPoint</Application>
  <PresentationFormat>全屏显示(4:3)</PresentationFormat>
  <Paragraphs>127</Paragraphs>
  <Slides>48</Slides>
  <Notes>0</Notes>
  <HiddenSlides>0</HiddenSlides>
  <MMClips>0</MMClips>
  <ScaleCrop>false</ScaleCrop>
  <HeadingPairs>
    <vt:vector size="4" baseType="variant">
      <vt:variant>
        <vt:lpstr>主题</vt:lpstr>
      </vt:variant>
      <vt:variant>
        <vt:i4>1</vt:i4>
      </vt:variant>
      <vt:variant>
        <vt:lpstr>幻灯片标题</vt:lpstr>
      </vt:variant>
      <vt:variant>
        <vt:i4>48</vt:i4>
      </vt:variant>
    </vt:vector>
  </HeadingPairs>
  <TitlesOfParts>
    <vt:vector size="49" baseType="lpstr">
      <vt:lpstr>聚合</vt:lpstr>
      <vt:lpstr>城市地下综合管廊施工技术</vt:lpstr>
      <vt:lpstr>城市综合管廊的发展趋势</vt:lpstr>
      <vt:lpstr>城市地下综合管廊概念</vt:lpstr>
      <vt:lpstr>城市综合管廊的起源</vt:lpstr>
      <vt:lpstr>城市综合管廊的设置位置</vt:lpstr>
      <vt:lpstr>幻灯片 6</vt:lpstr>
      <vt:lpstr>综合管廊的构造形式</vt:lpstr>
      <vt:lpstr>幻灯片 8</vt:lpstr>
      <vt:lpstr>幻灯片 9</vt:lpstr>
      <vt:lpstr>幻灯片 10</vt:lpstr>
      <vt:lpstr>城市地下综合管廊优缺点</vt:lpstr>
      <vt:lpstr>城市地下综合管廊优缺点</vt:lpstr>
      <vt:lpstr>城市综合管廊设计标准（汉中兴汉新区）</vt:lpstr>
      <vt:lpstr>       西二环综合管廊断面图</vt:lpstr>
      <vt:lpstr>    西二环综合管廊已完工主体断面图</vt:lpstr>
      <vt:lpstr>城市综合管廊施工方法</vt:lpstr>
      <vt:lpstr>城市综合管廊施工方法</vt:lpstr>
      <vt:lpstr>西二环管廊K0+583-K0+903段</vt:lpstr>
      <vt:lpstr>城市综合管廊施工方法</vt:lpstr>
      <vt:lpstr>城市综合管廊施工方法</vt:lpstr>
      <vt:lpstr>城市综合管廊施工方法</vt:lpstr>
      <vt:lpstr>城市综合管廊施工方法</vt:lpstr>
      <vt:lpstr>明挖浇筑的施工顺序（以兴汉新区管廊为例）</vt:lpstr>
      <vt:lpstr>基坑开挖边坡支护形式</vt:lpstr>
      <vt:lpstr>     西二环管廊喷锚支护方案</vt:lpstr>
      <vt:lpstr>西二环管廊K0+583-K0+623段</vt:lpstr>
      <vt:lpstr>     西二环管廊边坡支护方案</vt:lpstr>
      <vt:lpstr>土钉支护施工前的准备工作-方案论证</vt:lpstr>
      <vt:lpstr>  施工过程中对边坡进行监控</vt:lpstr>
      <vt:lpstr>土钉支护的施工工序</vt:lpstr>
      <vt:lpstr>支护桩与旋喷桩（主要是提高地基承载力）</vt:lpstr>
      <vt:lpstr>施工降水</vt:lpstr>
      <vt:lpstr>石门路管廊与西二环管廊交叉口施工降水</vt:lpstr>
      <vt:lpstr>分段施工</vt:lpstr>
      <vt:lpstr>工程防水</vt:lpstr>
      <vt:lpstr>工程防水</vt:lpstr>
      <vt:lpstr>工程防水</vt:lpstr>
      <vt:lpstr>钢筋混凝土建筑物的施工</vt:lpstr>
      <vt:lpstr>西二环管廊满堂脚手架和侧墙防水对拉螺杆的布置图</vt:lpstr>
      <vt:lpstr>西二环管廊满堂脚手架方案和侧墙防水对拉螺杆的间距</vt:lpstr>
      <vt:lpstr>     西二环管廊满堂架施工图</vt:lpstr>
      <vt:lpstr>    西二环管廊侧墙模板安装图</vt:lpstr>
      <vt:lpstr>     城市地下综合管廊的前景</vt:lpstr>
      <vt:lpstr>预制拼装的标准化、模块化</vt:lpstr>
      <vt:lpstr>综合管廊与地下空间建设相结合</vt:lpstr>
      <vt:lpstr>综合管廊与海绵城市技术相结合</vt:lpstr>
      <vt:lpstr>幻灯片 47</vt:lpstr>
      <vt:lpstr>幻灯片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汉中兴汉新区东翼第二安置区 地块五、六建设工程</dc:title>
  <dc:creator>Administrator</dc:creator>
  <cp:lastModifiedBy>Administrator</cp:lastModifiedBy>
  <cp:revision>191</cp:revision>
  <dcterms:created xsi:type="dcterms:W3CDTF">2018-12-23T08:38:00Z</dcterms:created>
  <dcterms:modified xsi:type="dcterms:W3CDTF">2019-05-30T08:26:44Z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